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36.xml" ContentType="application/vnd.openxmlformats-officedocument.presentationml.notesSlide+xml"/>
  <Override PartName="/ppt/charts/chart6.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37.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39.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0.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1.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2.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3.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1109" r:id="rId2"/>
    <p:sldId id="1088" r:id="rId3"/>
    <p:sldId id="258" r:id="rId4"/>
    <p:sldId id="1099" r:id="rId5"/>
    <p:sldId id="1100" r:id="rId6"/>
    <p:sldId id="1105" r:id="rId7"/>
    <p:sldId id="257" r:id="rId8"/>
    <p:sldId id="1106" r:id="rId9"/>
    <p:sldId id="1107" r:id="rId10"/>
    <p:sldId id="263" r:id="rId11"/>
    <p:sldId id="1110" r:id="rId12"/>
    <p:sldId id="1126" r:id="rId13"/>
    <p:sldId id="1045" r:id="rId14"/>
    <p:sldId id="1048" r:id="rId15"/>
    <p:sldId id="1052" r:id="rId16"/>
    <p:sldId id="1123" r:id="rId17"/>
    <p:sldId id="1054" r:id="rId18"/>
    <p:sldId id="1080" r:id="rId19"/>
    <p:sldId id="304" r:id="rId20"/>
    <p:sldId id="1108" r:id="rId21"/>
    <p:sldId id="1056" r:id="rId22"/>
    <p:sldId id="1072" r:id="rId23"/>
    <p:sldId id="1073" r:id="rId24"/>
    <p:sldId id="1057" r:id="rId25"/>
    <p:sldId id="1111" r:id="rId26"/>
    <p:sldId id="1122" r:id="rId27"/>
    <p:sldId id="1075" r:id="rId28"/>
    <p:sldId id="277" r:id="rId29"/>
    <p:sldId id="299" r:id="rId30"/>
    <p:sldId id="327" r:id="rId31"/>
    <p:sldId id="1076" r:id="rId32"/>
    <p:sldId id="1077" r:id="rId33"/>
    <p:sldId id="1115" r:id="rId34"/>
    <p:sldId id="1078" r:id="rId35"/>
    <p:sldId id="1079" r:id="rId36"/>
    <p:sldId id="1082" r:id="rId37"/>
    <p:sldId id="1083" r:id="rId38"/>
    <p:sldId id="1084" r:id="rId39"/>
    <p:sldId id="1085" r:id="rId40"/>
    <p:sldId id="1086" r:id="rId41"/>
    <p:sldId id="1087" r:id="rId42"/>
    <p:sldId id="1127" r:id="rId43"/>
    <p:sldId id="1049" r:id="rId44"/>
    <p:sldId id="1071" r:id="rId45"/>
    <p:sldId id="1074" r:id="rId46"/>
    <p:sldId id="1063" r:id="rId47"/>
    <p:sldId id="1065" r:id="rId48"/>
    <p:sldId id="1089" r:id="rId49"/>
    <p:sldId id="1090" r:id="rId50"/>
    <p:sldId id="1093" r:id="rId51"/>
    <p:sldId id="1094" r:id="rId52"/>
    <p:sldId id="1095" r:id="rId53"/>
    <p:sldId id="1092" r:id="rId54"/>
    <p:sldId id="1096" r:id="rId55"/>
    <p:sldId id="1097" r:id="rId56"/>
    <p:sldId id="1098" r:id="rId57"/>
    <p:sldId id="1112" r:id="rId58"/>
    <p:sldId id="1114" r:id="rId59"/>
    <p:sldId id="1116" r:id="rId60"/>
    <p:sldId id="1113" r:id="rId61"/>
    <p:sldId id="1117" r:id="rId62"/>
    <p:sldId id="1118" r:id="rId63"/>
    <p:sldId id="1128" r:id="rId64"/>
    <p:sldId id="1121" r:id="rId65"/>
    <p:sldId id="1119" r:id="rId66"/>
    <p:sldId id="1064" r:id="rId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800080"/>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5" autoAdjust="0"/>
    <p:restoredTop sz="84169" autoAdjust="0"/>
  </p:normalViewPr>
  <p:slideViewPr>
    <p:cSldViewPr snapToGrid="0" showGuides="1">
      <p:cViewPr varScale="1">
        <p:scale>
          <a:sx n="59" d="100"/>
          <a:sy n="59" d="100"/>
        </p:scale>
        <p:origin x="147" y="27"/>
      </p:cViewPr>
      <p:guideLst>
        <p:guide orient="horz" pos="2160"/>
        <p:guide pos="3863"/>
      </p:guideLst>
    </p:cSldViewPr>
  </p:slideViewPr>
  <p:notesTextViewPr>
    <p:cViewPr>
      <p:scale>
        <a:sx n="1" d="1"/>
        <a:sy n="1" d="1"/>
      </p:scale>
      <p:origin x="0" y="0"/>
    </p:cViewPr>
  </p:notesTextViewPr>
  <p:sorterViewPr>
    <p:cViewPr>
      <p:scale>
        <a:sx n="100" d="100"/>
        <a:sy n="100" d="100"/>
      </p:scale>
      <p:origin x="0" y="-1211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nfortData.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PC\Documents\GitHub\Discolog\ToM\compVsMimic_Etude\EtudeFinale\Resultats\JointGain.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testToursParole.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2F-4FE1-94E3-6FEDA94CB3FA}"/>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2F-4FE1-94E3-6FEDA94CB3F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2F-4FE1-94E3-6FEDA94CB3F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2F-4FE1-94E3-6FEDA94CB3FA}"/>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2F-4FE1-94E3-6FEDA94CB3F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07745456140514"/>
          <c:y val="0.22483032186604271"/>
          <c:w val="0.85662729658792647"/>
          <c:h val="0.62053186060075816"/>
        </c:manualLayout>
      </c:layout>
      <c:barChart>
        <c:barDir val="col"/>
        <c:grouping val="clustered"/>
        <c:varyColors val="0"/>
        <c:ser>
          <c:idx val="0"/>
          <c:order val="0"/>
          <c:tx>
            <c:strRef>
              <c:f>Feuil1!$B$40</c:f>
              <c:strCache>
                <c:ptCount val="1"/>
                <c:pt idx="0">
                  <c:v>Comp.</c:v>
                </c:pt>
              </c:strCache>
            </c:strRef>
          </c:tx>
          <c:spPr>
            <a:solidFill>
              <a:srgbClr val="FFC000"/>
            </a:solidFill>
            <a:ln>
              <a:noFill/>
            </a:ln>
            <a:effectLst/>
          </c:spPr>
          <c:invertIfNegative val="0"/>
          <c:errBars>
            <c:errBarType val="both"/>
            <c:errValType val="cust"/>
            <c:noEndCap val="0"/>
            <c:plus>
              <c:numRef>
                <c:f>Feuil1!$B$42</c:f>
                <c:numCache>
                  <c:formatCode>General</c:formatCode>
                  <c:ptCount val="1"/>
                  <c:pt idx="0">
                    <c:v>1</c:v>
                  </c:pt>
                </c:numCache>
              </c:numRef>
            </c:plus>
            <c:minus>
              <c:numRef>
                <c:f>Feuil1!$B$42</c:f>
                <c:numCache>
                  <c:formatCode>General</c:formatCode>
                  <c:ptCount val="1"/>
                  <c:pt idx="0">
                    <c:v>1</c:v>
                  </c:pt>
                </c:numCache>
              </c:numRef>
            </c:minus>
            <c:spPr>
              <a:noFill/>
              <a:ln w="9525" cap="flat" cmpd="sng" algn="ctr">
                <a:solidFill>
                  <a:schemeClr val="tx1">
                    <a:lumMod val="65000"/>
                    <a:lumOff val="35000"/>
                  </a:schemeClr>
                </a:solidFill>
                <a:round/>
              </a:ln>
              <a:effectLst/>
            </c:spPr>
          </c:errBars>
          <c:val>
            <c:numRef>
              <c:f>Feuil1!$B$41</c:f>
              <c:numCache>
                <c:formatCode>General</c:formatCode>
                <c:ptCount val="1"/>
                <c:pt idx="0">
                  <c:v>4</c:v>
                </c:pt>
              </c:numCache>
            </c:numRef>
          </c:val>
          <c:extLst>
            <c:ext xmlns:c16="http://schemas.microsoft.com/office/drawing/2014/chart" uri="{C3380CC4-5D6E-409C-BE32-E72D297353CC}">
              <c16:uniqueId val="{00000000-2DBD-41BD-AB82-F27A5FBF6883}"/>
            </c:ext>
          </c:extLst>
        </c:ser>
        <c:ser>
          <c:idx val="1"/>
          <c:order val="1"/>
          <c:tx>
            <c:strRef>
              <c:f>Feuil1!$C$40</c:f>
              <c:strCache>
                <c:ptCount val="1"/>
                <c:pt idx="0">
                  <c:v>Similar</c:v>
                </c:pt>
              </c:strCache>
            </c:strRef>
          </c:tx>
          <c:spPr>
            <a:solidFill>
              <a:srgbClr val="002060"/>
            </a:solidFill>
            <a:ln>
              <a:noFill/>
            </a:ln>
            <a:effectLst/>
          </c:spPr>
          <c:invertIfNegative val="0"/>
          <c:errBars>
            <c:errBarType val="both"/>
            <c:errValType val="cust"/>
            <c:noEndCap val="0"/>
            <c:plus>
              <c:numRef>
                <c:f>Feuil1!$C$42</c:f>
                <c:numCache>
                  <c:formatCode>General</c:formatCode>
                  <c:ptCount val="1"/>
                  <c:pt idx="0">
                    <c:v>1.098185</c:v>
                  </c:pt>
                </c:numCache>
              </c:numRef>
            </c:plus>
            <c:minus>
              <c:numRef>
                <c:f>Feuil1!$C$42</c:f>
                <c:numCache>
                  <c:formatCode>General</c:formatCode>
                  <c:ptCount val="1"/>
                  <c:pt idx="0">
                    <c:v>1.098185</c:v>
                  </c:pt>
                </c:numCache>
              </c:numRef>
            </c:minus>
            <c:spPr>
              <a:noFill/>
              <a:ln w="9525" cap="flat" cmpd="sng" algn="ctr">
                <a:solidFill>
                  <a:schemeClr val="tx1">
                    <a:lumMod val="65000"/>
                    <a:lumOff val="35000"/>
                  </a:schemeClr>
                </a:solidFill>
                <a:round/>
              </a:ln>
              <a:effectLst/>
            </c:spPr>
          </c:errBars>
          <c:val>
            <c:numRef>
              <c:f>Feuil1!$C$41</c:f>
              <c:numCache>
                <c:formatCode>General</c:formatCode>
                <c:ptCount val="1"/>
                <c:pt idx="0">
                  <c:v>3.1639339999999998</c:v>
                </c:pt>
              </c:numCache>
            </c:numRef>
          </c:val>
          <c:extLst>
            <c:ext xmlns:c16="http://schemas.microsoft.com/office/drawing/2014/chart" uri="{C3380CC4-5D6E-409C-BE32-E72D297353CC}">
              <c16:uniqueId val="{00000001-2DBD-41BD-AB82-F27A5FBF6883}"/>
            </c:ext>
          </c:extLst>
        </c:ser>
        <c:ser>
          <c:idx val="2"/>
          <c:order val="2"/>
          <c:tx>
            <c:strRef>
              <c:f>Feuil1!$D$40</c:f>
              <c:strCache>
                <c:ptCount val="1"/>
                <c:pt idx="0">
                  <c:v>Neutral</c:v>
                </c:pt>
              </c:strCache>
            </c:strRef>
          </c:tx>
          <c:spPr>
            <a:solidFill>
              <a:schemeClr val="accent3"/>
            </a:solidFill>
            <a:ln>
              <a:noFill/>
            </a:ln>
            <a:effectLst/>
          </c:spPr>
          <c:invertIfNegative val="0"/>
          <c:errBars>
            <c:errBarType val="both"/>
            <c:errValType val="cust"/>
            <c:noEndCap val="0"/>
            <c:plus>
              <c:numRef>
                <c:f>Feuil1!$D$42</c:f>
                <c:numCache>
                  <c:formatCode>General</c:formatCode>
                  <c:ptCount val="1"/>
                  <c:pt idx="0">
                    <c:v>0.9950698</c:v>
                  </c:pt>
                </c:numCache>
              </c:numRef>
            </c:plus>
            <c:minus>
              <c:numRef>
                <c:f>Feuil1!$D$42</c:f>
                <c:numCache>
                  <c:formatCode>General</c:formatCode>
                  <c:ptCount val="1"/>
                  <c:pt idx="0">
                    <c:v>0.9950698</c:v>
                  </c:pt>
                </c:numCache>
              </c:numRef>
            </c:minus>
            <c:spPr>
              <a:noFill/>
              <a:ln w="9525" cap="flat" cmpd="sng" algn="ctr">
                <a:solidFill>
                  <a:schemeClr val="tx1">
                    <a:lumMod val="65000"/>
                    <a:lumOff val="35000"/>
                  </a:schemeClr>
                </a:solidFill>
                <a:round/>
              </a:ln>
              <a:effectLst/>
            </c:spPr>
          </c:errBars>
          <c:val>
            <c:numRef>
              <c:f>Feuil1!$D$41</c:f>
              <c:numCache>
                <c:formatCode>General</c:formatCode>
                <c:ptCount val="1"/>
                <c:pt idx="0">
                  <c:v>3.9016389999999999</c:v>
                </c:pt>
              </c:numCache>
            </c:numRef>
          </c:val>
          <c:extLst>
            <c:ext xmlns:c16="http://schemas.microsoft.com/office/drawing/2014/chart" uri="{C3380CC4-5D6E-409C-BE32-E72D297353CC}">
              <c16:uniqueId val="{00000002-2DBD-41BD-AB82-F27A5FBF6883}"/>
            </c:ext>
          </c:extLst>
        </c:ser>
        <c:dLbls>
          <c:showLegendKey val="0"/>
          <c:showVal val="0"/>
          <c:showCatName val="0"/>
          <c:showSerName val="0"/>
          <c:showPercent val="0"/>
          <c:showBubbleSize val="0"/>
        </c:dLbls>
        <c:gapWidth val="219"/>
        <c:overlap val="-27"/>
        <c:axId val="744184904"/>
        <c:axId val="744187856"/>
      </c:barChart>
      <c:catAx>
        <c:axId val="744184904"/>
        <c:scaling>
          <c:orientation val="minMax"/>
        </c:scaling>
        <c:delete val="1"/>
        <c:axPos val="b"/>
        <c:majorTickMark val="none"/>
        <c:minorTickMark val="none"/>
        <c:tickLblPos val="nextTo"/>
        <c:crossAx val="744187856"/>
        <c:crosses val="autoZero"/>
        <c:auto val="1"/>
        <c:lblAlgn val="ctr"/>
        <c:lblOffset val="100"/>
        <c:noMultiLvlLbl val="0"/>
      </c:catAx>
      <c:valAx>
        <c:axId val="74418785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Ease</a:t>
                </a:r>
                <a:r>
                  <a:rPr lang="fr-FR" sz="2400" b="1" dirty="0"/>
                  <a:t> of collaboration</a:t>
                </a:r>
              </a:p>
            </c:rich>
          </c:tx>
          <c:layout>
            <c:manualLayout>
              <c:xMode val="edge"/>
              <c:yMode val="edge"/>
              <c:x val="1.0469340447926407E-2"/>
              <c:y val="0.2593949134435744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744184904"/>
        <c:crosses val="autoZero"/>
        <c:crossBetween val="between"/>
        <c:majorUnit val="1"/>
      </c:valAx>
      <c:spPr>
        <a:noFill/>
        <a:ln>
          <a:noFill/>
        </a:ln>
        <a:effectLst/>
      </c:spPr>
    </c:plotArea>
    <c:legend>
      <c:legendPos val="b"/>
      <c:layout>
        <c:manualLayout>
          <c:xMode val="edge"/>
          <c:yMode val="edge"/>
          <c:x val="0.24218074046454094"/>
          <c:y val="0.89160543757849997"/>
          <c:w val="0.6029063124108284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21800909886264216"/>
          <c:w val="0.85662729658792647"/>
          <c:h val="0.62516149023038792"/>
        </c:manualLayout>
      </c:layout>
      <c:barChart>
        <c:barDir val="col"/>
        <c:grouping val="clustered"/>
        <c:varyColors val="0"/>
        <c:ser>
          <c:idx val="0"/>
          <c:order val="0"/>
          <c:tx>
            <c:strRef>
              <c:f>Feuil1!$B$24</c:f>
              <c:strCache>
                <c:ptCount val="1"/>
                <c:pt idx="0">
                  <c:v>Comp.</c:v>
                </c:pt>
              </c:strCache>
            </c:strRef>
          </c:tx>
          <c:spPr>
            <a:solidFill>
              <a:srgbClr val="FFC000"/>
            </a:solidFill>
            <a:ln>
              <a:noFill/>
            </a:ln>
            <a:effectLst/>
          </c:spPr>
          <c:invertIfNegative val="0"/>
          <c:errBars>
            <c:errBarType val="both"/>
            <c:errValType val="cust"/>
            <c:noEndCap val="0"/>
            <c:plus>
              <c:numRef>
                <c:f>Feuil1!$B$26</c:f>
                <c:numCache>
                  <c:formatCode>General</c:formatCode>
                  <c:ptCount val="1"/>
                  <c:pt idx="0">
                    <c:v>0.97064349999999999</c:v>
                  </c:pt>
                </c:numCache>
              </c:numRef>
            </c:plus>
            <c:minus>
              <c:numRef>
                <c:f>Feuil1!$B$26</c:f>
                <c:numCache>
                  <c:formatCode>General</c:formatCode>
                  <c:ptCount val="1"/>
                  <c:pt idx="0">
                    <c:v>0.97064349999999999</c:v>
                  </c:pt>
                </c:numCache>
              </c:numRef>
            </c:minus>
            <c:spPr>
              <a:noFill/>
              <a:ln w="9525" cap="flat" cmpd="sng" algn="ctr">
                <a:solidFill>
                  <a:schemeClr val="tx1">
                    <a:lumMod val="65000"/>
                    <a:lumOff val="35000"/>
                  </a:schemeClr>
                </a:solidFill>
                <a:round/>
              </a:ln>
              <a:effectLst/>
            </c:spPr>
          </c:errBars>
          <c:val>
            <c:numRef>
              <c:f>Feuil1!$B$25</c:f>
              <c:numCache>
                <c:formatCode>General</c:formatCode>
                <c:ptCount val="1"/>
                <c:pt idx="0">
                  <c:v>4</c:v>
                </c:pt>
              </c:numCache>
            </c:numRef>
          </c:val>
          <c:extLst>
            <c:ext xmlns:c16="http://schemas.microsoft.com/office/drawing/2014/chart" uri="{C3380CC4-5D6E-409C-BE32-E72D297353CC}">
              <c16:uniqueId val="{00000000-AEDD-4D1F-B86E-14BC7442A0EA}"/>
            </c:ext>
          </c:extLst>
        </c:ser>
        <c:ser>
          <c:idx val="1"/>
          <c:order val="1"/>
          <c:tx>
            <c:strRef>
              <c:f>Feuil1!$C$24</c:f>
              <c:strCache>
                <c:ptCount val="1"/>
                <c:pt idx="0">
                  <c:v>Similar</c:v>
                </c:pt>
              </c:strCache>
            </c:strRef>
          </c:tx>
          <c:spPr>
            <a:solidFill>
              <a:srgbClr val="002060"/>
            </a:solidFill>
            <a:ln>
              <a:noFill/>
            </a:ln>
            <a:effectLst/>
          </c:spPr>
          <c:invertIfNegative val="0"/>
          <c:errBars>
            <c:errBarType val="both"/>
            <c:errValType val="cust"/>
            <c:noEndCap val="0"/>
            <c:plus>
              <c:numRef>
                <c:f>Feuil1!$C$26</c:f>
                <c:numCache>
                  <c:formatCode>General</c:formatCode>
                  <c:ptCount val="1"/>
                  <c:pt idx="0">
                    <c:v>1.1459060000000001</c:v>
                  </c:pt>
                </c:numCache>
              </c:numRef>
            </c:plus>
            <c:minus>
              <c:numRef>
                <c:f>Feuil1!$C$26</c:f>
                <c:numCache>
                  <c:formatCode>General</c:formatCode>
                  <c:ptCount val="1"/>
                  <c:pt idx="0">
                    <c:v>1.1459060000000001</c:v>
                  </c:pt>
                </c:numCache>
              </c:numRef>
            </c:minus>
            <c:spPr>
              <a:noFill/>
              <a:ln w="9525" cap="flat" cmpd="sng" algn="ctr">
                <a:solidFill>
                  <a:schemeClr val="tx1">
                    <a:lumMod val="65000"/>
                    <a:lumOff val="35000"/>
                  </a:schemeClr>
                </a:solidFill>
                <a:round/>
              </a:ln>
              <a:effectLst/>
            </c:spPr>
          </c:errBars>
          <c:val>
            <c:numRef>
              <c:f>Feuil1!$C$25</c:f>
              <c:numCache>
                <c:formatCode>General</c:formatCode>
                <c:ptCount val="1"/>
                <c:pt idx="0">
                  <c:v>3.6721309999999998</c:v>
                </c:pt>
              </c:numCache>
            </c:numRef>
          </c:val>
          <c:extLst>
            <c:ext xmlns:c16="http://schemas.microsoft.com/office/drawing/2014/chart" uri="{C3380CC4-5D6E-409C-BE32-E72D297353CC}">
              <c16:uniqueId val="{00000001-AEDD-4D1F-B86E-14BC7442A0EA}"/>
            </c:ext>
          </c:extLst>
        </c:ser>
        <c:ser>
          <c:idx val="2"/>
          <c:order val="2"/>
          <c:tx>
            <c:strRef>
              <c:f>Feuil1!$D$24</c:f>
              <c:strCache>
                <c:ptCount val="1"/>
                <c:pt idx="0">
                  <c:v>Neutral</c:v>
                </c:pt>
              </c:strCache>
            </c:strRef>
          </c:tx>
          <c:spPr>
            <a:solidFill>
              <a:schemeClr val="accent3"/>
            </a:solidFill>
            <a:ln>
              <a:noFill/>
            </a:ln>
            <a:effectLst/>
          </c:spPr>
          <c:invertIfNegative val="0"/>
          <c:errBars>
            <c:errBarType val="both"/>
            <c:errValType val="cust"/>
            <c:noEndCap val="0"/>
            <c:plus>
              <c:numRef>
                <c:f>Feuil1!$D$26</c:f>
                <c:numCache>
                  <c:formatCode>General</c:formatCode>
                  <c:ptCount val="1"/>
                  <c:pt idx="0">
                    <c:v>1.06924</c:v>
                  </c:pt>
                </c:numCache>
              </c:numRef>
            </c:plus>
            <c:minus>
              <c:numRef>
                <c:f>Feuil1!$D$26</c:f>
                <c:numCache>
                  <c:formatCode>General</c:formatCode>
                  <c:ptCount val="1"/>
                  <c:pt idx="0">
                    <c:v>1.06924</c:v>
                  </c:pt>
                </c:numCache>
              </c:numRef>
            </c:minus>
            <c:spPr>
              <a:noFill/>
              <a:ln w="9525" cap="flat" cmpd="sng" algn="ctr">
                <a:solidFill>
                  <a:schemeClr val="tx1">
                    <a:lumMod val="65000"/>
                    <a:lumOff val="35000"/>
                  </a:schemeClr>
                </a:solidFill>
                <a:round/>
              </a:ln>
              <a:effectLst/>
            </c:spPr>
          </c:errBars>
          <c:val>
            <c:numRef>
              <c:f>Feuil1!$D$25</c:f>
              <c:numCache>
                <c:formatCode>General</c:formatCode>
                <c:ptCount val="1"/>
                <c:pt idx="0">
                  <c:v>3.9262299999999999</c:v>
                </c:pt>
              </c:numCache>
            </c:numRef>
          </c:val>
          <c:extLst>
            <c:ext xmlns:c16="http://schemas.microsoft.com/office/drawing/2014/chart" uri="{C3380CC4-5D6E-409C-BE32-E72D297353CC}">
              <c16:uniqueId val="{00000002-AEDD-4D1F-B86E-14BC7442A0EA}"/>
            </c:ext>
          </c:extLst>
        </c:ser>
        <c:dLbls>
          <c:showLegendKey val="0"/>
          <c:showVal val="0"/>
          <c:showCatName val="0"/>
          <c:showSerName val="0"/>
          <c:showPercent val="0"/>
          <c:showBubbleSize val="0"/>
        </c:dLbls>
        <c:gapWidth val="219"/>
        <c:overlap val="-27"/>
        <c:axId val="744162928"/>
        <c:axId val="744168176"/>
      </c:barChart>
      <c:catAx>
        <c:axId val="744162928"/>
        <c:scaling>
          <c:orientation val="minMax"/>
        </c:scaling>
        <c:delete val="1"/>
        <c:axPos val="b"/>
        <c:majorTickMark val="none"/>
        <c:minorTickMark val="none"/>
        <c:tickLblPos val="nextTo"/>
        <c:crossAx val="744168176"/>
        <c:crosses val="autoZero"/>
        <c:auto val="1"/>
        <c:lblAlgn val="ctr"/>
        <c:lblOffset val="100"/>
        <c:noMultiLvlLbl val="0"/>
      </c:catAx>
      <c:valAx>
        <c:axId val="7441681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fr-FR" sz="2400" b="1" dirty="0"/>
                  <a:t>Score of </a:t>
                </a:r>
                <a:r>
                  <a:rPr lang="fr-FR" sz="2400" b="1" dirty="0" err="1"/>
                  <a:t>comfort</a:t>
                </a:r>
                <a:endParaRPr lang="fr-FR" sz="2400" b="1" dirty="0"/>
              </a:p>
            </c:rich>
          </c:tx>
          <c:layout>
            <c:manualLayout>
              <c:xMode val="edge"/>
              <c:yMode val="edge"/>
              <c:x val="2.1851133776596237E-2"/>
              <c:y val="0.293205167327840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744162928"/>
        <c:crosses val="autoZero"/>
        <c:crossBetween val="between"/>
        <c:majorUnit val="1"/>
      </c:valAx>
      <c:spPr>
        <a:noFill/>
        <a:ln>
          <a:noFill/>
        </a:ln>
        <a:effectLst/>
      </c:spPr>
    </c:plotArea>
    <c:legend>
      <c:legendPos val="b"/>
      <c:layout>
        <c:manualLayout>
          <c:xMode val="edge"/>
          <c:yMode val="edge"/>
          <c:x val="0.2823919510061243"/>
          <c:y val="0.89409667541557303"/>
          <c:w val="0.53243832020997373"/>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2899197783811"/>
          <c:y val="0.18018015165854645"/>
          <c:w val="0.8871186975259493"/>
          <c:h val="0.66722919770163869"/>
        </c:manualLayout>
      </c:layout>
      <c:barChart>
        <c:barDir val="col"/>
        <c:grouping val="clustered"/>
        <c:varyColors val="0"/>
        <c:ser>
          <c:idx val="0"/>
          <c:order val="0"/>
          <c:tx>
            <c:strRef>
              <c:f>Feuil1!$B$1</c:f>
              <c:strCache>
                <c:ptCount val="1"/>
                <c:pt idx="0">
                  <c:v>Comp.</c:v>
                </c:pt>
              </c:strCache>
            </c:strRef>
          </c:tx>
          <c:spPr>
            <a:solidFill>
              <a:srgbClr val="FFC000"/>
            </a:solidFill>
            <a:ln>
              <a:noFill/>
            </a:ln>
            <a:effectLst/>
          </c:spPr>
          <c:invertIfNegative val="0"/>
          <c:errBars>
            <c:errBarType val="both"/>
            <c:errValType val="cust"/>
            <c:noEndCap val="0"/>
            <c:plus>
              <c:numRef>
                <c:f>Feuil1!$B$3</c:f>
                <c:numCache>
                  <c:formatCode>General</c:formatCode>
                  <c:ptCount val="1"/>
                  <c:pt idx="0">
                    <c:v>1.01796</c:v>
                  </c:pt>
                </c:numCache>
              </c:numRef>
            </c:plus>
            <c:minus>
              <c:numRef>
                <c:f>Feuil1!$B$3</c:f>
                <c:numCache>
                  <c:formatCode>General</c:formatCode>
                  <c:ptCount val="1"/>
                  <c:pt idx="0">
                    <c:v>1.01796</c:v>
                  </c:pt>
                </c:numCache>
              </c:numRef>
            </c:minus>
            <c:spPr>
              <a:noFill/>
              <a:ln w="9525" cap="flat" cmpd="sng" algn="ctr">
                <a:solidFill>
                  <a:schemeClr val="tx1">
                    <a:lumMod val="65000"/>
                    <a:lumOff val="35000"/>
                  </a:schemeClr>
                </a:solidFill>
                <a:round/>
              </a:ln>
              <a:effectLst/>
            </c:spPr>
          </c:errBars>
          <c:val>
            <c:numRef>
              <c:f>Feuil1!$B$2</c:f>
              <c:numCache>
                <c:formatCode>General</c:formatCode>
                <c:ptCount val="1"/>
                <c:pt idx="0">
                  <c:v>3.8278690000000002</c:v>
                </c:pt>
              </c:numCache>
            </c:numRef>
          </c:val>
          <c:extLst>
            <c:ext xmlns:c16="http://schemas.microsoft.com/office/drawing/2014/chart" uri="{C3380CC4-5D6E-409C-BE32-E72D297353CC}">
              <c16:uniqueId val="{00000000-4FAA-4946-AEAB-5C1D24C2A7F4}"/>
            </c:ext>
          </c:extLst>
        </c:ser>
        <c:ser>
          <c:idx val="1"/>
          <c:order val="1"/>
          <c:tx>
            <c:strRef>
              <c:f>Feuil1!$C$1</c:f>
              <c:strCache>
                <c:ptCount val="1"/>
                <c:pt idx="0">
                  <c:v>Similar</c:v>
                </c:pt>
              </c:strCache>
            </c:strRef>
          </c:tx>
          <c:spPr>
            <a:solidFill>
              <a:srgbClr val="002060"/>
            </a:solidFill>
            <a:ln>
              <a:noFill/>
            </a:ln>
            <a:effectLst/>
          </c:spPr>
          <c:invertIfNegative val="0"/>
          <c:errBars>
            <c:errBarType val="both"/>
            <c:errValType val="cust"/>
            <c:noEndCap val="0"/>
            <c:plus>
              <c:numRef>
                <c:f>Feuil1!$C$3</c:f>
                <c:numCache>
                  <c:formatCode>General</c:formatCode>
                  <c:ptCount val="1"/>
                  <c:pt idx="0">
                    <c:v>1.0920259999999999</c:v>
                  </c:pt>
                </c:numCache>
              </c:numRef>
            </c:plus>
            <c:minus>
              <c:numRef>
                <c:f>Feuil1!$C$3</c:f>
                <c:numCache>
                  <c:formatCode>General</c:formatCode>
                  <c:ptCount val="1"/>
                  <c:pt idx="0">
                    <c:v>1.0920259999999999</c:v>
                  </c:pt>
                </c:numCache>
              </c:numRef>
            </c:minus>
            <c:spPr>
              <a:noFill/>
              <a:ln w="9525" cap="flat" cmpd="sng" algn="ctr">
                <a:solidFill>
                  <a:schemeClr val="tx1">
                    <a:lumMod val="65000"/>
                    <a:lumOff val="35000"/>
                  </a:schemeClr>
                </a:solidFill>
                <a:round/>
              </a:ln>
              <a:effectLst/>
            </c:spPr>
          </c:errBars>
          <c:val>
            <c:numRef>
              <c:f>Feuil1!$C$2</c:f>
              <c:numCache>
                <c:formatCode>General</c:formatCode>
                <c:ptCount val="1"/>
                <c:pt idx="0">
                  <c:v>3.4590160000000001</c:v>
                </c:pt>
              </c:numCache>
            </c:numRef>
          </c:val>
          <c:extLst>
            <c:ext xmlns:c16="http://schemas.microsoft.com/office/drawing/2014/chart" uri="{C3380CC4-5D6E-409C-BE32-E72D297353CC}">
              <c16:uniqueId val="{00000001-4FAA-4946-AEAB-5C1D24C2A7F4}"/>
            </c:ext>
          </c:extLst>
        </c:ser>
        <c:ser>
          <c:idx val="2"/>
          <c:order val="2"/>
          <c:tx>
            <c:strRef>
              <c:f>Feuil1!$D$1</c:f>
              <c:strCache>
                <c:ptCount val="1"/>
                <c:pt idx="0">
                  <c:v>Neutral</c:v>
                </c:pt>
              </c:strCache>
            </c:strRef>
          </c:tx>
          <c:spPr>
            <a:solidFill>
              <a:schemeClr val="accent3"/>
            </a:solidFill>
            <a:ln>
              <a:noFill/>
            </a:ln>
            <a:effectLst/>
          </c:spPr>
          <c:invertIfNegative val="0"/>
          <c:errBars>
            <c:errBarType val="both"/>
            <c:errValType val="cust"/>
            <c:noEndCap val="0"/>
            <c:plus>
              <c:numRef>
                <c:f>Feuil1!$D$3</c:f>
                <c:numCache>
                  <c:formatCode>General</c:formatCode>
                  <c:ptCount val="1"/>
                  <c:pt idx="0">
                    <c:v>1.025881</c:v>
                  </c:pt>
                </c:numCache>
              </c:numRef>
            </c:plus>
            <c:minus>
              <c:numRef>
                <c:f>Feuil1!$D$3</c:f>
                <c:numCache>
                  <c:formatCode>General</c:formatCode>
                  <c:ptCount val="1"/>
                  <c:pt idx="0">
                    <c:v>1.025881</c:v>
                  </c:pt>
                </c:numCache>
              </c:numRef>
            </c:minus>
            <c:spPr>
              <a:noFill/>
              <a:ln w="9525" cap="flat" cmpd="sng" algn="ctr">
                <a:solidFill>
                  <a:schemeClr val="tx1">
                    <a:lumMod val="65000"/>
                    <a:lumOff val="35000"/>
                  </a:schemeClr>
                </a:solidFill>
                <a:round/>
              </a:ln>
              <a:effectLst/>
            </c:spPr>
          </c:errBars>
          <c:val>
            <c:numRef>
              <c:f>Feuil1!$D$2</c:f>
              <c:numCache>
                <c:formatCode>General</c:formatCode>
                <c:ptCount val="1"/>
                <c:pt idx="0">
                  <c:v>3.8524590000000001</c:v>
                </c:pt>
              </c:numCache>
            </c:numRef>
          </c:val>
          <c:extLst>
            <c:ext xmlns:c16="http://schemas.microsoft.com/office/drawing/2014/chart" uri="{C3380CC4-5D6E-409C-BE32-E72D297353CC}">
              <c16:uniqueId val="{00000002-4FAA-4946-AEAB-5C1D24C2A7F4}"/>
            </c:ext>
          </c:extLst>
        </c:ser>
        <c:dLbls>
          <c:showLegendKey val="0"/>
          <c:showVal val="0"/>
          <c:showCatName val="0"/>
          <c:showSerName val="0"/>
          <c:showPercent val="0"/>
          <c:showBubbleSize val="0"/>
        </c:dLbls>
        <c:gapWidth val="219"/>
        <c:overlap val="-27"/>
        <c:axId val="684111864"/>
        <c:axId val="684104976"/>
      </c:barChart>
      <c:catAx>
        <c:axId val="684111864"/>
        <c:scaling>
          <c:orientation val="minMax"/>
        </c:scaling>
        <c:delete val="1"/>
        <c:axPos val="b"/>
        <c:numFmt formatCode="General" sourceLinked="1"/>
        <c:majorTickMark val="none"/>
        <c:minorTickMark val="none"/>
        <c:tickLblPos val="nextTo"/>
        <c:crossAx val="684104976"/>
        <c:crosses val="autoZero"/>
        <c:auto val="1"/>
        <c:lblAlgn val="ctr"/>
        <c:lblOffset val="100"/>
        <c:noMultiLvlLbl val="0"/>
      </c:catAx>
      <c:valAx>
        <c:axId val="684104976"/>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err="1"/>
                  <a:t>Appreciation</a:t>
                </a:r>
                <a:r>
                  <a:rPr lang="fr-FR" sz="2400" b="1" dirty="0"/>
                  <a:t> scores</a:t>
                </a:r>
              </a:p>
            </c:rich>
          </c:tx>
          <c:layout>
            <c:manualLayout>
              <c:xMode val="edge"/>
              <c:yMode val="edge"/>
              <c:x val="2.0696965518868338E-2"/>
              <c:y val="0.241194142656670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11864"/>
        <c:crosses val="autoZero"/>
        <c:crossBetween val="between"/>
        <c:majorUnit val="1"/>
      </c:valAx>
      <c:spPr>
        <a:noFill/>
        <a:ln>
          <a:noFill/>
        </a:ln>
        <a:effectLst/>
      </c:spPr>
    </c:plotArea>
    <c:legend>
      <c:legendPos val="b"/>
      <c:layout>
        <c:manualLayout>
          <c:xMode val="edge"/>
          <c:yMode val="edge"/>
          <c:x val="0.2597179796402686"/>
          <c:y val="0.89409668403910125"/>
          <c:w val="0.54910498687664044"/>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65D-40FE-9EDA-FB23C467140D}"/>
              </c:ext>
            </c:extLst>
          </c:dPt>
          <c:dPt>
            <c:idx val="1"/>
            <c:bubble3D val="0"/>
            <c:spPr>
              <a:solidFill>
                <a:schemeClr val="accent5"/>
              </a:solidFill>
              <a:ln w="19050">
                <a:noFill/>
              </a:ln>
              <a:effectLst/>
            </c:spPr>
            <c:extLst>
              <c:ext xmlns:c16="http://schemas.microsoft.com/office/drawing/2014/chart" uri="{C3380CC4-5D6E-409C-BE32-E72D297353CC}">
                <c16:uniqueId val="{00000003-965D-40FE-9EDA-FB23C467140D}"/>
              </c:ext>
            </c:extLst>
          </c:dPt>
          <c:dPt>
            <c:idx val="2"/>
            <c:bubble3D val="0"/>
            <c:spPr>
              <a:solidFill>
                <a:schemeClr val="accent4"/>
              </a:solidFill>
              <a:ln w="19050">
                <a:noFill/>
              </a:ln>
              <a:effectLst/>
            </c:spPr>
            <c:extLst>
              <c:ext xmlns:c16="http://schemas.microsoft.com/office/drawing/2014/chart" uri="{C3380CC4-5D6E-409C-BE32-E72D297353CC}">
                <c16:uniqueId val="{00000005-965D-40FE-9EDA-FB23C467140D}"/>
              </c:ext>
            </c:extLst>
          </c:dPt>
          <c:dPt>
            <c:idx val="3"/>
            <c:bubble3D val="0"/>
            <c:spPr>
              <a:solidFill>
                <a:schemeClr val="accent3"/>
              </a:solidFill>
              <a:ln w="19050">
                <a:noFill/>
              </a:ln>
              <a:effectLst/>
            </c:spPr>
            <c:extLst>
              <c:ext xmlns:c16="http://schemas.microsoft.com/office/drawing/2014/chart" uri="{C3380CC4-5D6E-409C-BE32-E72D297353CC}">
                <c16:uniqueId val="{00000007-965D-40FE-9EDA-FB23C467140D}"/>
              </c:ext>
            </c:extLst>
          </c:dPt>
          <c:dPt>
            <c:idx val="4"/>
            <c:bubble3D val="0"/>
            <c:spPr>
              <a:solidFill>
                <a:srgbClr val="002060"/>
              </a:solidFill>
              <a:ln w="19050">
                <a:noFill/>
              </a:ln>
              <a:effectLst/>
            </c:spPr>
            <c:extLst>
              <c:ext xmlns:c16="http://schemas.microsoft.com/office/drawing/2014/chart" uri="{C3380CC4-5D6E-409C-BE32-E72D297353CC}">
                <c16:uniqueId val="{00000009-965D-40FE-9EDA-FB23C467140D}"/>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A-965D-40FE-9EDA-FB23C467140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solidFill>
              <a:srgbClr val="002060"/>
            </a:solidFill>
            <a:ln>
              <a:solidFill>
                <a:srgbClr val="002060"/>
              </a:solidFill>
            </a:ln>
          </c:spPr>
          <c:dPt>
            <c:idx val="0"/>
            <c:bubble3D val="0"/>
            <c:spPr>
              <a:solidFill>
                <a:srgbClr val="002060"/>
              </a:solidFill>
              <a:ln w="19050">
                <a:solidFill>
                  <a:srgbClr val="002060"/>
                </a:solidFill>
              </a:ln>
              <a:effectLst/>
            </c:spPr>
            <c:extLst>
              <c:ext xmlns:c16="http://schemas.microsoft.com/office/drawing/2014/chart" uri="{C3380CC4-5D6E-409C-BE32-E72D297353CC}">
                <c16:uniqueId val="{00000001-3F98-4F21-A741-04A4365D0AE8}"/>
              </c:ext>
            </c:extLst>
          </c:dPt>
          <c:dPt>
            <c:idx val="1"/>
            <c:bubble3D val="0"/>
            <c:spPr>
              <a:solidFill>
                <a:srgbClr val="002060"/>
              </a:solidFill>
              <a:ln w="19050">
                <a:solidFill>
                  <a:srgbClr val="002060"/>
                </a:solidFill>
              </a:ln>
              <a:effectLst/>
            </c:spPr>
            <c:extLst>
              <c:ext xmlns:c16="http://schemas.microsoft.com/office/drawing/2014/chart" uri="{C3380CC4-5D6E-409C-BE32-E72D297353CC}">
                <c16:uniqueId val="{00000003-3F98-4F21-A741-04A4365D0AE8}"/>
              </c:ext>
            </c:extLst>
          </c:dPt>
          <c:dPt>
            <c:idx val="2"/>
            <c:bubble3D val="0"/>
            <c:spPr>
              <a:solidFill>
                <a:srgbClr val="002060"/>
              </a:solidFill>
              <a:ln w="19050">
                <a:solidFill>
                  <a:srgbClr val="002060"/>
                </a:solidFill>
              </a:ln>
              <a:effectLst/>
            </c:spPr>
            <c:extLst>
              <c:ext xmlns:c16="http://schemas.microsoft.com/office/drawing/2014/chart" uri="{C3380CC4-5D6E-409C-BE32-E72D297353CC}">
                <c16:uniqueId val="{00000005-3F98-4F21-A741-04A4365D0AE8}"/>
              </c:ext>
            </c:extLst>
          </c:dPt>
          <c:dPt>
            <c:idx val="3"/>
            <c:bubble3D val="0"/>
            <c:spPr>
              <a:solidFill>
                <a:schemeClr val="tx2">
                  <a:lumMod val="20000"/>
                  <a:lumOff val="80000"/>
                </a:schemeClr>
              </a:solidFill>
              <a:ln w="19050">
                <a:noFill/>
              </a:ln>
              <a:effectLst/>
            </c:spPr>
            <c:extLst>
              <c:ext xmlns:c16="http://schemas.microsoft.com/office/drawing/2014/chart" uri="{C3380CC4-5D6E-409C-BE32-E72D297353CC}">
                <c16:uniqueId val="{00000007-3F98-4F21-A741-04A4365D0A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F98-4F21-A741-04A4365D0A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1-30A5-493C-A706-8CECB465A6C0}"/>
              </c:ext>
            </c:extLst>
          </c:dPt>
          <c:dPt>
            <c:idx val="1"/>
            <c:bubble3D val="0"/>
            <c:spPr>
              <a:solidFill>
                <a:srgbClr val="FFC000"/>
              </a:solidFill>
              <a:ln w="19050">
                <a:noFill/>
              </a:ln>
              <a:effectLst/>
            </c:spPr>
            <c:extLst>
              <c:ext xmlns:c16="http://schemas.microsoft.com/office/drawing/2014/chart" uri="{C3380CC4-5D6E-409C-BE32-E72D297353CC}">
                <c16:uniqueId val="{00000003-30A5-493C-A706-8CECB465A6C0}"/>
              </c:ext>
            </c:extLst>
          </c:dPt>
          <c:dPt>
            <c:idx val="2"/>
            <c:bubble3D val="0"/>
            <c:spPr>
              <a:solidFill>
                <a:srgbClr val="FFC000"/>
              </a:solidFill>
              <a:ln w="19050">
                <a:noFill/>
              </a:ln>
              <a:effectLst/>
            </c:spPr>
            <c:extLst>
              <c:ext xmlns:c16="http://schemas.microsoft.com/office/drawing/2014/chart" uri="{C3380CC4-5D6E-409C-BE32-E72D297353CC}">
                <c16:uniqueId val="{00000005-30A5-493C-A706-8CECB465A6C0}"/>
              </c:ext>
            </c:extLst>
          </c:dPt>
          <c:dPt>
            <c:idx val="3"/>
            <c:bubble3D val="0"/>
            <c:spPr>
              <a:solidFill>
                <a:srgbClr val="FFC000"/>
              </a:solidFill>
              <a:ln w="19050">
                <a:noFill/>
              </a:ln>
              <a:effectLst/>
            </c:spPr>
            <c:extLst>
              <c:ext xmlns:c16="http://schemas.microsoft.com/office/drawing/2014/chart" uri="{C3380CC4-5D6E-409C-BE32-E72D297353CC}">
                <c16:uniqueId val="{00000007-30A5-493C-A706-8CECB465A6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0A5-493C-A706-8CECB465A6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solidFill>
              <a:schemeClr val="accent2"/>
            </a:solidFill>
            <a:ln>
              <a:solidFill>
                <a:schemeClr val="accent2"/>
              </a:solidFill>
            </a:ln>
          </c:spPr>
          <c:dPt>
            <c:idx val="0"/>
            <c:bubble3D val="0"/>
            <c:spPr>
              <a:solidFill>
                <a:schemeClr val="accent2">
                  <a:shade val="58000"/>
                </a:schemeClr>
              </a:solidFill>
              <a:ln w="19050">
                <a:solidFill>
                  <a:schemeClr val="accent2"/>
                </a:solidFill>
              </a:ln>
              <a:effectLst/>
            </c:spPr>
            <c:extLst>
              <c:ext xmlns:c16="http://schemas.microsoft.com/office/drawing/2014/chart" uri="{C3380CC4-5D6E-409C-BE32-E72D297353CC}">
                <c16:uniqueId val="{00000001-34F5-4EDA-94FC-AC53DB6F8D71}"/>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34F5-4EDA-94FC-AC53DB6F8D71}"/>
              </c:ext>
            </c:extLst>
          </c:dPt>
          <c:dPt>
            <c:idx val="2"/>
            <c:bubble3D val="0"/>
            <c:spPr>
              <a:solidFill>
                <a:schemeClr val="accent2"/>
              </a:solidFill>
              <a:ln w="19050">
                <a:solidFill>
                  <a:schemeClr val="accent2"/>
                </a:solidFill>
              </a:ln>
              <a:effectLst/>
            </c:spPr>
            <c:extLst>
              <c:ext xmlns:c16="http://schemas.microsoft.com/office/drawing/2014/chart" uri="{C3380CC4-5D6E-409C-BE32-E72D297353CC}">
                <c16:uniqueId val="{00000005-34F5-4EDA-94FC-AC53DB6F8D71}"/>
              </c:ext>
            </c:extLst>
          </c:dPt>
          <c:dPt>
            <c:idx val="3"/>
            <c:bubble3D val="0"/>
            <c:spPr>
              <a:solidFill>
                <a:schemeClr val="accent2"/>
              </a:solidFill>
              <a:ln w="19050">
                <a:solidFill>
                  <a:schemeClr val="accent2"/>
                </a:solidFill>
              </a:ln>
              <a:effectLst/>
            </c:spPr>
            <c:extLst>
              <c:ext xmlns:c16="http://schemas.microsoft.com/office/drawing/2014/chart" uri="{C3380CC4-5D6E-409C-BE32-E72D297353CC}">
                <c16:uniqueId val="{00000007-34F5-4EDA-94FC-AC53DB6F8D7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4F5-4EDA-94FC-AC53DB6F8D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solidFill>
              <a:schemeClr val="accent3"/>
            </a:solidFill>
            <a:ln>
              <a:noFill/>
            </a:ln>
          </c:spPr>
          <c:dPt>
            <c:idx val="0"/>
            <c:bubble3D val="0"/>
            <c:spPr>
              <a:solidFill>
                <a:schemeClr val="accent3"/>
              </a:solidFill>
              <a:ln w="19050">
                <a:noFill/>
              </a:ln>
              <a:effectLst/>
            </c:spPr>
            <c:extLst>
              <c:ext xmlns:c16="http://schemas.microsoft.com/office/drawing/2014/chart" uri="{C3380CC4-5D6E-409C-BE32-E72D297353CC}">
                <c16:uniqueId val="{00000001-BBDC-4958-8184-542087BF361F}"/>
              </c:ext>
            </c:extLst>
          </c:dPt>
          <c:dPt>
            <c:idx val="1"/>
            <c:bubble3D val="0"/>
            <c:spPr>
              <a:solidFill>
                <a:schemeClr val="accent3"/>
              </a:solidFill>
              <a:ln w="19050">
                <a:noFill/>
              </a:ln>
              <a:effectLst/>
            </c:spPr>
            <c:extLst>
              <c:ext xmlns:c16="http://schemas.microsoft.com/office/drawing/2014/chart" uri="{C3380CC4-5D6E-409C-BE32-E72D297353CC}">
                <c16:uniqueId val="{00000003-BBDC-4958-8184-542087BF361F}"/>
              </c:ext>
            </c:extLst>
          </c:dPt>
          <c:dPt>
            <c:idx val="2"/>
            <c:bubble3D val="0"/>
            <c:spPr>
              <a:solidFill>
                <a:schemeClr val="accent3">
                  <a:lumMod val="20000"/>
                  <a:lumOff val="80000"/>
                </a:schemeClr>
              </a:solidFill>
              <a:ln w="19050">
                <a:noFill/>
              </a:ln>
              <a:effectLst/>
            </c:spPr>
            <c:extLst>
              <c:ext xmlns:c16="http://schemas.microsoft.com/office/drawing/2014/chart" uri="{C3380CC4-5D6E-409C-BE32-E72D297353CC}">
                <c16:uniqueId val="{00000005-BBDC-4958-8184-542087BF361F}"/>
              </c:ext>
            </c:extLst>
          </c:dPt>
          <c:dPt>
            <c:idx val="3"/>
            <c:bubble3D val="0"/>
            <c:spPr>
              <a:solidFill>
                <a:schemeClr val="accent3">
                  <a:lumMod val="20000"/>
                  <a:lumOff val="80000"/>
                </a:schemeClr>
              </a:solidFill>
              <a:ln w="19050">
                <a:noFill/>
              </a:ln>
              <a:effectLst/>
            </c:spPr>
            <c:extLst>
              <c:ext xmlns:c16="http://schemas.microsoft.com/office/drawing/2014/chart" uri="{C3380CC4-5D6E-409C-BE32-E72D297353CC}">
                <c16:uniqueId val="{00000007-BBDC-4958-8184-542087BF361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BBDC-4958-8184-542087BF361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F98E-4DF4-B75B-A1DA9A931F61}"/>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F98E-4DF4-B75B-A1DA9A931F61}"/>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5-F98E-4DF4-B75B-A1DA9A931F61}"/>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7-F98E-4DF4-B75B-A1DA9A931F6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98E-4DF4-B75B-A1DA9A931F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F7D-48E4-B853-C260CE9A8051}"/>
              </c:ext>
            </c:extLst>
          </c:dPt>
          <c:dPt>
            <c:idx val="1"/>
            <c:bubble3D val="0"/>
            <c:spPr>
              <a:solidFill>
                <a:schemeClr val="accent1">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F7D-48E4-B853-C260CE9A8051}"/>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F7D-48E4-B853-C260CE9A8051}"/>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F7D-48E4-B853-C260CE9A8051}"/>
              </c:ext>
            </c:extLst>
          </c:dPt>
          <c:cat>
            <c:strRef>
              <c:f>Sheet1!$A$2:$A$5</c:f>
              <c:strCache>
                <c:ptCount val="2"/>
                <c:pt idx="0">
                  <c:v>1st Qtr</c:v>
                </c:pt>
                <c:pt idx="1">
                  <c:v>2nd Qtr</c:v>
                </c:pt>
              </c:strCache>
            </c:strRef>
          </c:cat>
          <c:val>
            <c:numRef>
              <c:f>Sheet1!$B$2:$B$5</c:f>
              <c:numCache>
                <c:formatCode>General</c:formatCode>
                <c:ptCount val="4"/>
                <c:pt idx="0">
                  <c:v>8.1999999999999993</c:v>
                </c:pt>
                <c:pt idx="1">
                  <c:v>8.1999999999999993</c:v>
                </c:pt>
              </c:numCache>
            </c:numRef>
          </c:val>
          <c:extLst>
            <c:ext xmlns:c16="http://schemas.microsoft.com/office/drawing/2014/chart" uri="{C3380CC4-5D6E-409C-BE32-E72D297353CC}">
              <c16:uniqueId val="{00000008-4F7D-48E4-B853-C260CE9A805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Other</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SelfVsOther</c:v>
                </c:pt>
                <c:pt idx="1">
                  <c:v>Demand</c:v>
                </c:pt>
                <c:pt idx="2">
                  <c:v>Concession</c:v>
                </c:pt>
                <c:pt idx="3">
                  <c:v>Lead</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Self</c:v>
          </c:tx>
          <c:spPr>
            <a:solidFill>
              <a:schemeClr val="accent6"/>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baseline="0" dirty="0"/>
                  <a:t>Perception of dominance</a:t>
                </a:r>
                <a:endParaRPr lang="en-US" sz="2400" dirty="0"/>
              </a:p>
            </c:rich>
          </c:tx>
          <c:layout>
            <c:manualLayout>
              <c:xMode val="edge"/>
              <c:yMode val="edge"/>
              <c:x val="8.6539301432298939E-3"/>
              <c:y val="0.18990358082925465"/>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Other</c:v>
          </c:tx>
          <c:spPr>
            <a:solidFill>
              <a:srgbClr val="44546A">
                <a:lumMod val="50000"/>
              </a:srgbClr>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SelfVsOther</c:v>
                </c:pt>
                <c:pt idx="1">
                  <c:v>Demand</c:v>
                </c:pt>
                <c:pt idx="2">
                  <c:v>Concession</c:v>
                </c:pt>
                <c:pt idx="3">
                  <c:v>Lead</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Self</c:v>
          </c:tx>
          <c:spPr>
            <a:solidFill>
              <a:srgbClr val="70AD47"/>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catAx>
        <c:axId val="89699328"/>
        <c:scaling>
          <c:orientation val="minMax"/>
        </c:scaling>
        <c:delete val="0"/>
        <c:axPos val="b"/>
        <c:numFmt formatCode="General" sourceLinked="0"/>
        <c:majorTickMark val="none"/>
        <c:minorTickMark val="none"/>
        <c:tickLblPos val="nextTo"/>
        <c:txPr>
          <a:bodyPr/>
          <a:lstStyle/>
          <a:p>
            <a:pPr>
              <a:defRPr sz="20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400" b="1" i="0" kern="1200" baseline="0" dirty="0">
                    <a:solidFill>
                      <a:srgbClr val="000000"/>
                    </a:solidFill>
                    <a:effectLst/>
                  </a:rPr>
                  <a:t>Perception of dominance</a:t>
                </a:r>
                <a:endParaRPr lang="fr-FR" sz="2400" dirty="0">
                  <a:effectLst/>
                </a:endParaRPr>
              </a:p>
            </c:rich>
          </c:tx>
          <c:layout>
            <c:manualLayout>
              <c:xMode val="edge"/>
              <c:yMode val="edge"/>
              <c:x val="0"/>
              <c:y val="0.20148778270411138"/>
            </c:manualLayout>
          </c:layout>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Other</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SelfVsOther</c:v>
                </c:pt>
                <c:pt idx="1">
                  <c:v>Demand</c:v>
                </c:pt>
                <c:pt idx="2">
                  <c:v>Concession</c:v>
                </c:pt>
                <c:pt idx="3">
                  <c:v>Lead</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Self</c:v>
          </c:tx>
          <c:spPr>
            <a:solidFill>
              <a:srgbClr val="70AD47"/>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20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Perception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A-E7A1-456C-8674-DB7C8C12F211}"/>
              </c:ext>
            </c:extLst>
          </c:dPt>
          <c:dPt>
            <c:idx val="1"/>
            <c:invertIfNegative val="0"/>
            <c:bubble3D val="0"/>
            <c:spPr>
              <a:solidFill>
                <a:srgbClr val="00206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sphere">
              <a:fgClr>
                <a:srgbClr val="70AD47"/>
              </a:fgClr>
              <a:bgClr>
                <a:sysClr val="window" lastClr="FFFFFF"/>
              </a:bgClr>
            </a:pattFill>
            <a:ln>
              <a:noFill/>
            </a:ln>
            <a:effectLst/>
          </c:spPr>
          <c:invertIfNegative val="0"/>
          <c:dPt>
            <c:idx val="0"/>
            <c:invertIfNegative val="0"/>
            <c:bubble3D val="0"/>
            <c:spPr>
              <a:pattFill prst="sphere">
                <a:fgClr>
                  <a:srgbClr val="FFC000"/>
                </a:fgClr>
                <a:bgClr>
                  <a:sysClr val="window" lastClr="FFFFFF"/>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sphere">
                <a:fgClr>
                  <a:srgbClr val="002060"/>
                </a:fgClr>
                <a:bgClr>
                  <a:sysClr val="window" lastClr="FFFFFF"/>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sphere">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367597613E-2"/>
              <c:y val="0.1262954906044612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323377833244535"/>
          <c:y val="0.1143058928108566"/>
          <c:w val="0.83342758348686985"/>
          <c:h val="0.77829485840047952"/>
        </c:manualLayout>
      </c:layout>
      <c:barChart>
        <c:barDir val="col"/>
        <c:grouping val="clustered"/>
        <c:varyColors val="0"/>
        <c:ser>
          <c:idx val="0"/>
          <c:order val="0"/>
          <c:tx>
            <c:strRef>
              <c:f>Resultats!$B$1</c:f>
              <c:strCache>
                <c:ptCount val="1"/>
                <c:pt idx="0">
                  <c:v>Compl.</c:v>
                </c:pt>
              </c:strCache>
            </c:strRef>
          </c:tx>
          <c:spPr>
            <a:solidFill>
              <a:srgbClr val="FFC000"/>
            </a:solidFill>
            <a:ln>
              <a:noFill/>
            </a:ln>
            <a:effectLst/>
          </c:spPr>
          <c:invertIfNegative val="0"/>
          <c:errBars>
            <c:errBarType val="both"/>
            <c:errValType val="cust"/>
            <c:noEndCap val="0"/>
            <c:plus>
              <c:numRef>
                <c:f>Resultats!$B$3</c:f>
                <c:numCache>
                  <c:formatCode>General</c:formatCode>
                  <c:ptCount val="1"/>
                  <c:pt idx="0">
                    <c:v>6.4869018305032389E-2</c:v>
                  </c:pt>
                </c:numCache>
              </c:numRef>
            </c:plus>
            <c:minus>
              <c:numRef>
                <c:f>Resultats!$B$3</c:f>
                <c:numCache>
                  <c:formatCode>General</c:formatCode>
                  <c:ptCount val="1"/>
                  <c:pt idx="0">
                    <c:v>6.4869018305032389E-2</c:v>
                  </c:pt>
                </c:numCache>
              </c:numRef>
            </c:minus>
            <c:spPr>
              <a:noFill/>
              <a:ln w="9525" cap="flat" cmpd="sng" algn="ctr">
                <a:solidFill>
                  <a:schemeClr val="tx1">
                    <a:lumMod val="65000"/>
                    <a:lumOff val="35000"/>
                  </a:schemeClr>
                </a:solidFill>
                <a:round/>
              </a:ln>
              <a:effectLst/>
            </c:spPr>
          </c:errBars>
          <c:val>
            <c:numRef>
              <c:f>Resultats!$B$2</c:f>
              <c:numCache>
                <c:formatCode>General</c:formatCode>
                <c:ptCount val="1"/>
                <c:pt idx="0">
                  <c:v>0.62138888252278168</c:v>
                </c:pt>
              </c:numCache>
            </c:numRef>
          </c:val>
          <c:extLst>
            <c:ext xmlns:c16="http://schemas.microsoft.com/office/drawing/2014/chart" uri="{C3380CC4-5D6E-409C-BE32-E72D297353CC}">
              <c16:uniqueId val="{00000000-35B8-462D-A41B-1D872025A4A6}"/>
            </c:ext>
          </c:extLst>
        </c:ser>
        <c:ser>
          <c:idx val="1"/>
          <c:order val="1"/>
          <c:tx>
            <c:strRef>
              <c:f>Resultats!$C$1</c:f>
              <c:strCache>
                <c:ptCount val="1"/>
                <c:pt idx="0">
                  <c:v>Similar</c:v>
                </c:pt>
              </c:strCache>
            </c:strRef>
          </c:tx>
          <c:spPr>
            <a:solidFill>
              <a:srgbClr val="002060"/>
            </a:solidFill>
            <a:ln>
              <a:noFill/>
            </a:ln>
            <a:effectLst/>
          </c:spPr>
          <c:invertIfNegative val="0"/>
          <c:errBars>
            <c:errBarType val="both"/>
            <c:errValType val="cust"/>
            <c:noEndCap val="0"/>
            <c:plus>
              <c:numRef>
                <c:f>Resultats!$C$3</c:f>
                <c:numCache>
                  <c:formatCode>General</c:formatCode>
                  <c:ptCount val="1"/>
                  <c:pt idx="0">
                    <c:v>7.7224318868891334E-2</c:v>
                  </c:pt>
                </c:numCache>
              </c:numRef>
            </c:plus>
            <c:minus>
              <c:numRef>
                <c:f>Resultats!$C$3</c:f>
                <c:numCache>
                  <c:formatCode>General</c:formatCode>
                  <c:ptCount val="1"/>
                  <c:pt idx="0">
                    <c:v>7.7224318868891334E-2</c:v>
                  </c:pt>
                </c:numCache>
              </c:numRef>
            </c:minus>
            <c:spPr>
              <a:noFill/>
              <a:ln w="9525" cap="flat" cmpd="sng" algn="ctr">
                <a:solidFill>
                  <a:schemeClr val="tx1">
                    <a:lumMod val="65000"/>
                    <a:lumOff val="35000"/>
                  </a:schemeClr>
                </a:solidFill>
                <a:round/>
              </a:ln>
              <a:effectLst/>
            </c:spPr>
          </c:errBars>
          <c:val>
            <c:numRef>
              <c:f>Resultats!$C$2</c:f>
              <c:numCache>
                <c:formatCode>General</c:formatCode>
                <c:ptCount val="1"/>
                <c:pt idx="0">
                  <c:v>0.50326388229926422</c:v>
                </c:pt>
              </c:numCache>
            </c:numRef>
          </c:val>
          <c:extLst>
            <c:ext xmlns:c16="http://schemas.microsoft.com/office/drawing/2014/chart" uri="{C3380CC4-5D6E-409C-BE32-E72D297353CC}">
              <c16:uniqueId val="{00000001-35B8-462D-A41B-1D872025A4A6}"/>
            </c:ext>
          </c:extLst>
        </c:ser>
        <c:ser>
          <c:idx val="2"/>
          <c:order val="2"/>
          <c:tx>
            <c:strRef>
              <c:f>Resultats!$D$1</c:f>
              <c:strCache>
                <c:ptCount val="1"/>
                <c:pt idx="0">
                  <c:v>Neutre</c:v>
                </c:pt>
              </c:strCache>
            </c:strRef>
          </c:tx>
          <c:spPr>
            <a:solidFill>
              <a:srgbClr val="A5A5A5"/>
            </a:solidFill>
            <a:ln>
              <a:noFill/>
            </a:ln>
            <a:effectLst/>
          </c:spPr>
          <c:invertIfNegative val="0"/>
          <c:errBars>
            <c:errBarType val="both"/>
            <c:errValType val="cust"/>
            <c:noEndCap val="0"/>
            <c:plus>
              <c:numRef>
                <c:f>Resultats!$D$3</c:f>
                <c:numCache>
                  <c:formatCode>General</c:formatCode>
                  <c:ptCount val="1"/>
                  <c:pt idx="0">
                    <c:v>7.1606845378041767E-2</c:v>
                  </c:pt>
                </c:numCache>
              </c:numRef>
            </c:plus>
            <c:minus>
              <c:numRef>
                <c:f>Resultats!$D$3</c:f>
                <c:numCache>
                  <c:formatCode>General</c:formatCode>
                  <c:ptCount val="1"/>
                  <c:pt idx="0">
                    <c:v>7.1606845378041767E-2</c:v>
                  </c:pt>
                </c:numCache>
              </c:numRef>
            </c:minus>
            <c:spPr>
              <a:noFill/>
              <a:ln w="9525" cap="flat" cmpd="sng" algn="ctr">
                <a:solidFill>
                  <a:schemeClr val="tx1">
                    <a:lumMod val="65000"/>
                    <a:lumOff val="35000"/>
                  </a:schemeClr>
                </a:solidFill>
                <a:round/>
              </a:ln>
              <a:effectLst/>
            </c:spPr>
          </c:errBars>
          <c:val>
            <c:numRef>
              <c:f>Resultats!$D$2</c:f>
              <c:numCache>
                <c:formatCode>General</c:formatCode>
                <c:ptCount val="1"/>
                <c:pt idx="0">
                  <c:v>0.5334722176194191</c:v>
                </c:pt>
              </c:numCache>
            </c:numRef>
          </c:val>
          <c:extLst>
            <c:ext xmlns:c16="http://schemas.microsoft.com/office/drawing/2014/chart" uri="{C3380CC4-5D6E-409C-BE32-E72D297353CC}">
              <c16:uniqueId val="{00000002-35B8-462D-A41B-1D872025A4A6}"/>
            </c:ext>
          </c:extLst>
        </c:ser>
        <c:dLbls>
          <c:showLegendKey val="0"/>
          <c:showVal val="0"/>
          <c:showCatName val="0"/>
          <c:showSerName val="0"/>
          <c:showPercent val="0"/>
          <c:showBubbleSize val="0"/>
        </c:dLbls>
        <c:gapWidth val="219"/>
        <c:overlap val="-27"/>
        <c:axId val="685308432"/>
        <c:axId val="671759136"/>
      </c:barChart>
      <c:catAx>
        <c:axId val="685308432"/>
        <c:scaling>
          <c:orientation val="minMax"/>
        </c:scaling>
        <c:delete val="1"/>
        <c:axPos val="b"/>
        <c:numFmt formatCode="General" sourceLinked="1"/>
        <c:majorTickMark val="none"/>
        <c:minorTickMark val="none"/>
        <c:tickLblPos val="nextTo"/>
        <c:crossAx val="671759136"/>
        <c:crosses val="autoZero"/>
        <c:auto val="1"/>
        <c:lblAlgn val="ctr"/>
        <c:lblOffset val="100"/>
        <c:noMultiLvlLbl val="0"/>
      </c:catAx>
      <c:valAx>
        <c:axId val="67175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baseline="0" dirty="0" err="1"/>
                  <a:t>Mean</a:t>
                </a:r>
                <a:r>
                  <a:rPr lang="fr-FR" sz="2400" b="1" baseline="0" dirty="0"/>
                  <a:t>. Common gain</a:t>
                </a:r>
              </a:p>
            </c:rich>
          </c:tx>
          <c:layout>
            <c:manualLayout>
              <c:xMode val="edge"/>
              <c:yMode val="edge"/>
              <c:x val="2.2699108842605543E-2"/>
              <c:y val="0.20917704826197084"/>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685308432"/>
        <c:crosses val="autoZero"/>
        <c:crossBetween val="between"/>
      </c:valAx>
      <c:spPr>
        <a:noFill/>
        <a:ln>
          <a:noFill/>
        </a:ln>
        <a:effectLst/>
      </c:spPr>
    </c:plotArea>
    <c:legend>
      <c:legendPos val="b"/>
      <c:layout>
        <c:manualLayout>
          <c:xMode val="edge"/>
          <c:yMode val="edge"/>
          <c:x val="0.24769348578610842"/>
          <c:y val="0.91049017515537145"/>
          <c:w val="0.59166242058568352"/>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8381452318461"/>
          <c:y val="0.22263888888888889"/>
          <c:w val="0.84396062992125986"/>
          <c:h val="0.62053186060075816"/>
        </c:manualLayout>
      </c:layout>
      <c:barChart>
        <c:barDir val="col"/>
        <c:grouping val="clustered"/>
        <c:varyColors val="0"/>
        <c:ser>
          <c:idx val="0"/>
          <c:order val="0"/>
          <c:tx>
            <c:strRef>
              <c:f>tourParole!$G$1</c:f>
              <c:strCache>
                <c:ptCount val="1"/>
                <c:pt idx="0">
                  <c:v>Comp.</c:v>
                </c:pt>
              </c:strCache>
            </c:strRef>
          </c:tx>
          <c:spPr>
            <a:solidFill>
              <a:schemeClr val="accent4"/>
            </a:solidFill>
            <a:ln>
              <a:noFill/>
            </a:ln>
            <a:effectLst/>
          </c:spPr>
          <c:invertIfNegative val="0"/>
          <c:errBars>
            <c:errBarType val="both"/>
            <c:errValType val="cust"/>
            <c:noEndCap val="0"/>
            <c:plus>
              <c:numRef>
                <c:f>tourParole!$G$3</c:f>
                <c:numCache>
                  <c:formatCode>General</c:formatCode>
                  <c:ptCount val="1"/>
                  <c:pt idx="0">
                    <c:v>7.3615266481942845</c:v>
                  </c:pt>
                </c:numCache>
              </c:numRef>
            </c:plus>
            <c:minus>
              <c:numRef>
                <c:f>tourParole!$G$3</c:f>
                <c:numCache>
                  <c:formatCode>General</c:formatCode>
                  <c:ptCount val="1"/>
                  <c:pt idx="0">
                    <c:v>7.3615266481942845</c:v>
                  </c:pt>
                </c:numCache>
              </c:numRef>
            </c:minus>
            <c:spPr>
              <a:noFill/>
              <a:ln w="9525" cap="flat" cmpd="sng" algn="ctr">
                <a:solidFill>
                  <a:schemeClr val="tx1">
                    <a:lumMod val="65000"/>
                    <a:lumOff val="35000"/>
                  </a:schemeClr>
                </a:solidFill>
                <a:round/>
              </a:ln>
              <a:effectLst/>
            </c:spPr>
          </c:errBars>
          <c:val>
            <c:numRef>
              <c:f>tourParole!$G$2</c:f>
              <c:numCache>
                <c:formatCode>General</c:formatCode>
                <c:ptCount val="1"/>
                <c:pt idx="0">
                  <c:v>16.484848484848484</c:v>
                </c:pt>
              </c:numCache>
            </c:numRef>
          </c:val>
          <c:extLst>
            <c:ext xmlns:c16="http://schemas.microsoft.com/office/drawing/2014/chart" uri="{C3380CC4-5D6E-409C-BE32-E72D297353CC}">
              <c16:uniqueId val="{00000000-4E8F-49BD-BC50-64A6C74F6BB8}"/>
            </c:ext>
          </c:extLst>
        </c:ser>
        <c:ser>
          <c:idx val="1"/>
          <c:order val="1"/>
          <c:tx>
            <c:strRef>
              <c:f>tourParole!$H$1</c:f>
              <c:strCache>
                <c:ptCount val="1"/>
                <c:pt idx="0">
                  <c:v>Similar</c:v>
                </c:pt>
              </c:strCache>
            </c:strRef>
          </c:tx>
          <c:spPr>
            <a:solidFill>
              <a:srgbClr val="002060"/>
            </a:solidFill>
            <a:ln>
              <a:noFill/>
            </a:ln>
            <a:effectLst/>
          </c:spPr>
          <c:invertIfNegative val="0"/>
          <c:errBars>
            <c:errBarType val="both"/>
            <c:errValType val="cust"/>
            <c:noEndCap val="0"/>
            <c:plus>
              <c:numRef>
                <c:f>tourParole!$H$3</c:f>
                <c:numCache>
                  <c:formatCode>General</c:formatCode>
                  <c:ptCount val="1"/>
                  <c:pt idx="0">
                    <c:v>6.9104157728638986</c:v>
                  </c:pt>
                </c:numCache>
              </c:numRef>
            </c:plus>
            <c:minus>
              <c:numLit>
                <c:formatCode>General</c:formatCode>
                <c:ptCount val="1"/>
                <c:pt idx="0">
                  <c:v>1</c:v>
                </c:pt>
              </c:numLit>
            </c:minus>
            <c:spPr>
              <a:noFill/>
              <a:ln w="9525" cap="flat" cmpd="sng" algn="ctr">
                <a:solidFill>
                  <a:schemeClr val="tx1">
                    <a:lumMod val="65000"/>
                    <a:lumOff val="35000"/>
                  </a:schemeClr>
                </a:solidFill>
                <a:round/>
              </a:ln>
              <a:effectLst/>
            </c:spPr>
          </c:errBars>
          <c:val>
            <c:numRef>
              <c:f>tourParole!$H$2</c:f>
              <c:numCache>
                <c:formatCode>General</c:formatCode>
                <c:ptCount val="1"/>
                <c:pt idx="0">
                  <c:v>20</c:v>
                </c:pt>
              </c:numCache>
            </c:numRef>
          </c:val>
          <c:extLst>
            <c:ext xmlns:c16="http://schemas.microsoft.com/office/drawing/2014/chart" uri="{C3380CC4-5D6E-409C-BE32-E72D297353CC}">
              <c16:uniqueId val="{00000001-4E8F-49BD-BC50-64A6C74F6BB8}"/>
            </c:ext>
          </c:extLst>
        </c:ser>
        <c:ser>
          <c:idx val="2"/>
          <c:order val="2"/>
          <c:tx>
            <c:strRef>
              <c:f>tourParole!$I$1</c:f>
              <c:strCache>
                <c:ptCount val="1"/>
                <c:pt idx="0">
                  <c:v>Neutral</c:v>
                </c:pt>
              </c:strCache>
            </c:strRef>
          </c:tx>
          <c:spPr>
            <a:solidFill>
              <a:schemeClr val="accent3"/>
            </a:solidFill>
            <a:ln>
              <a:noFill/>
            </a:ln>
            <a:effectLst/>
          </c:spPr>
          <c:invertIfNegative val="0"/>
          <c:errBars>
            <c:errBarType val="both"/>
            <c:errValType val="cust"/>
            <c:noEndCap val="0"/>
            <c:plus>
              <c:numRef>
                <c:f>tourParole!$I$3</c:f>
                <c:numCache>
                  <c:formatCode>General</c:formatCode>
                  <c:ptCount val="1"/>
                  <c:pt idx="0">
                    <c:v>5.5720748961243016</c:v>
                  </c:pt>
                </c:numCache>
              </c:numRef>
            </c:plus>
            <c:minus>
              <c:numRef>
                <c:f>tourParole!$I$3</c:f>
                <c:numCache>
                  <c:formatCode>General</c:formatCode>
                  <c:ptCount val="1"/>
                  <c:pt idx="0">
                    <c:v>5.5720748961243016</c:v>
                  </c:pt>
                </c:numCache>
              </c:numRef>
            </c:minus>
            <c:spPr>
              <a:noFill/>
              <a:ln w="9525" cap="flat" cmpd="sng" algn="ctr">
                <a:solidFill>
                  <a:schemeClr val="tx1">
                    <a:lumMod val="65000"/>
                    <a:lumOff val="35000"/>
                  </a:schemeClr>
                </a:solidFill>
                <a:round/>
              </a:ln>
              <a:effectLst/>
            </c:spPr>
          </c:errBars>
          <c:val>
            <c:numRef>
              <c:f>tourParole!$I$2</c:f>
              <c:numCache>
                <c:formatCode>General</c:formatCode>
                <c:ptCount val="1"/>
                <c:pt idx="0">
                  <c:v>15.242424242424242</c:v>
                </c:pt>
              </c:numCache>
            </c:numRef>
          </c:val>
          <c:extLst>
            <c:ext xmlns:c16="http://schemas.microsoft.com/office/drawing/2014/chart" uri="{C3380CC4-5D6E-409C-BE32-E72D297353CC}">
              <c16:uniqueId val="{00000002-4E8F-49BD-BC50-64A6C74F6BB8}"/>
            </c:ext>
          </c:extLst>
        </c:ser>
        <c:dLbls>
          <c:showLegendKey val="0"/>
          <c:showVal val="0"/>
          <c:showCatName val="0"/>
          <c:showSerName val="0"/>
          <c:showPercent val="0"/>
          <c:showBubbleSize val="0"/>
        </c:dLbls>
        <c:gapWidth val="219"/>
        <c:overlap val="-27"/>
        <c:axId val="684103008"/>
        <c:axId val="684106616"/>
      </c:barChart>
      <c:catAx>
        <c:axId val="684103008"/>
        <c:scaling>
          <c:orientation val="minMax"/>
        </c:scaling>
        <c:delete val="1"/>
        <c:axPos val="b"/>
        <c:numFmt formatCode="General" sourceLinked="1"/>
        <c:majorTickMark val="none"/>
        <c:minorTickMark val="none"/>
        <c:tickLblPos val="nextTo"/>
        <c:crossAx val="684106616"/>
        <c:crosses val="autoZero"/>
        <c:auto val="1"/>
        <c:lblAlgn val="ctr"/>
        <c:lblOffset val="100"/>
        <c:noMultiLvlLbl val="0"/>
      </c:catAx>
      <c:valAx>
        <c:axId val="684106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fr-FR" sz="2400" b="1" dirty="0" err="1"/>
                  <a:t>Mean</a:t>
                </a:r>
                <a:r>
                  <a:rPr lang="fr-FR" sz="2400" b="1" baseline="0" dirty="0"/>
                  <a:t> Nb </a:t>
                </a:r>
                <a:r>
                  <a:rPr lang="fr-FR" sz="2400" b="1" baseline="0" dirty="0" err="1"/>
                  <a:t>Utterances</a:t>
                </a:r>
                <a:endParaRPr lang="fr-FR" sz="2400" b="1" dirty="0"/>
              </a:p>
            </c:rich>
          </c:tx>
          <c:layout>
            <c:manualLayout>
              <c:xMode val="edge"/>
              <c:yMode val="edge"/>
              <c:x val="2.9702934860415177E-2"/>
              <c:y val="0.28198075454406596"/>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684103008"/>
        <c:crosses val="autoZero"/>
        <c:crossBetween val="between"/>
      </c:valAx>
      <c:spPr>
        <a:noFill/>
        <a:ln>
          <a:noFill/>
        </a:ln>
        <a:effectLst/>
      </c:spPr>
    </c:plotArea>
    <c:legend>
      <c:legendPos val="b"/>
      <c:layout>
        <c:manualLayout>
          <c:xMode val="edge"/>
          <c:yMode val="edge"/>
          <c:x val="0.26786842589872045"/>
          <c:y val="0.91043665412636632"/>
          <c:w val="0.54519933822341327"/>
          <c:h val="6.952411157750983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6">
  <a:schemeClr val="accent3"/>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15.xml><?xml version="1.0" encoding="utf-8"?>
<cs:colorStyle xmlns:cs="http://schemas.microsoft.com/office/drawing/2012/chartStyle" xmlns:a="http://schemas.openxmlformats.org/drawingml/2006/main" meth="withinLinear" id="17">
  <a:schemeClr val="accent4"/>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04/11/2018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a:t>
            </a:r>
            <a:r>
              <a:rPr lang="fr-FR" dirty="0" err="1"/>
              <a:t>accortd</a:t>
            </a:r>
            <a:r>
              <a:rPr lang="fr-FR" dirty="0"/>
              <a:t> avec mes encadrants, </a:t>
            </a:r>
          </a:p>
          <a:p>
            <a:r>
              <a:rPr lang="fr-FR" dirty="0"/>
              <a:t>Pk tu parles français alors que les slides sont en anglais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a:t>
            </a:fld>
            <a:endParaRPr lang="fr-FR"/>
          </a:p>
        </p:txBody>
      </p:sp>
    </p:spTree>
    <p:extLst>
      <p:ext uri="{BB962C8B-B14F-4D97-AF65-F5344CB8AC3E}">
        <p14:creationId xmlns:p14="http://schemas.microsoft.com/office/powerpoint/2010/main" val="348696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94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Rajouter une zone 3 pour les comportements stratégique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23210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personne exprimant le … est perçue comme dominante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333875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Expliquer partiel </a:t>
            </a:r>
          </a:p>
          <a:p>
            <a:r>
              <a:rPr lang="fr-FR" dirty="0"/>
              <a:t>Ne confonds pas l’option et le </a:t>
            </a:r>
            <a:r>
              <a:rPr lang="fr-FR" dirty="0" err="1"/>
              <a:t>critere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17</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18</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19</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Respecter le code couleur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20</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 les principes </a:t>
            </a:r>
          </a:p>
          <a:p>
            <a:r>
              <a:rPr lang="fr-FR" dirty="0"/>
              <a:t>Ça c’est principe 1 </a:t>
            </a:r>
          </a:p>
          <a:p>
            <a:r>
              <a:rPr lang="fr-FR" dirty="0"/>
              <a:t>Ils sont plus dominants alors ils aiment moins de choses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21</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422000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Nous assistons, donc, à l’émergence croissante d’agents conversationnels sociaux dans des domaines d’applications variés. Ces agents jouent différents rôles allant de compagnon artificiel [92, 95], patient virtuel [61, 66] ou tuteur pour le e-learning [62, 63].</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a:t>
            </a:fld>
            <a:endParaRPr lang="fr-FR"/>
          </a:p>
        </p:txBody>
      </p:sp>
    </p:spTree>
    <p:extLst>
      <p:ext uri="{BB962C8B-B14F-4D97-AF65-F5344CB8AC3E}">
        <p14:creationId xmlns:p14="http://schemas.microsoft.com/office/powerpoint/2010/main" val="3550423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24</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25</a:t>
            </a:fld>
            <a:endParaRPr lang="fr-FR"/>
          </a:p>
        </p:txBody>
      </p:sp>
    </p:spTree>
    <p:extLst>
      <p:ext uri="{BB962C8B-B14F-4D97-AF65-F5344CB8AC3E}">
        <p14:creationId xmlns:p14="http://schemas.microsoft.com/office/powerpoint/2010/main" val="753806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26</a:t>
            </a:fld>
            <a:endParaRPr lang="fr-FR"/>
          </a:p>
        </p:txBody>
      </p:sp>
    </p:spTree>
    <p:extLst>
      <p:ext uri="{BB962C8B-B14F-4D97-AF65-F5344CB8AC3E}">
        <p14:creationId xmlns:p14="http://schemas.microsoft.com/office/powerpoint/2010/main" val="26446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27</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MANIPULATION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30</a:t>
            </a:fld>
            <a:endParaRPr lang="fr-FR"/>
          </a:p>
        </p:txBody>
      </p:sp>
    </p:spTree>
    <p:extLst>
      <p:ext uri="{BB962C8B-B14F-4D97-AF65-F5344CB8AC3E}">
        <p14:creationId xmlns:p14="http://schemas.microsoft.com/office/powerpoint/2010/main" val="1104417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Changes les couleurs</a:t>
            </a:r>
          </a:p>
          <a:p>
            <a:endParaRPr lang="fr-FR" dirty="0"/>
          </a:p>
          <a:p>
            <a:r>
              <a:rPr lang="fr-FR" dirty="0"/>
              <a:t>C’est quoi </a:t>
            </a:r>
            <a:r>
              <a:rPr lang="fr-FR" dirty="0" err="1"/>
              <a:t>crowdflower</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35</a:t>
            </a:fld>
            <a:endParaRPr lang="fr-FR"/>
          </a:p>
        </p:txBody>
      </p:sp>
    </p:spTree>
    <p:extLst>
      <p:ext uri="{BB962C8B-B14F-4D97-AF65-F5344CB8AC3E}">
        <p14:creationId xmlns:p14="http://schemas.microsoft.com/office/powerpoint/2010/main" val="584053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38</a:t>
            </a:fld>
            <a:endParaRPr lang="fr-FR"/>
          </a:p>
        </p:txBody>
      </p:sp>
    </p:spTree>
    <p:extLst>
      <p:ext uri="{BB962C8B-B14F-4D97-AF65-F5344CB8AC3E}">
        <p14:creationId xmlns:p14="http://schemas.microsoft.com/office/powerpoint/2010/main" val="2911984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les tailles d’effet et enlever la p-value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40</a:t>
            </a:fld>
            <a:endParaRPr lang="fr-FR"/>
          </a:p>
        </p:txBody>
      </p:sp>
    </p:spTree>
    <p:extLst>
      <p:ext uri="{BB962C8B-B14F-4D97-AF65-F5344CB8AC3E}">
        <p14:creationId xmlns:p14="http://schemas.microsoft.com/office/powerpoint/2010/main" val="76985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44</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45</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Mieux expliquer les résultats avec les fonctions </a:t>
            </a:r>
          </a:p>
          <a:p>
            <a:endParaRPr lang="fr-FR" dirty="0"/>
          </a:p>
          <a:p>
            <a:r>
              <a:rPr lang="fr-FR" dirty="0"/>
              <a:t>Refaire cette diapo</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47</a:t>
            </a:fld>
            <a:endParaRPr lang="fr-FR"/>
          </a:p>
        </p:txBody>
      </p:sp>
    </p:spTree>
    <p:extLst>
      <p:ext uri="{BB962C8B-B14F-4D97-AF65-F5344CB8AC3E}">
        <p14:creationId xmlns:p14="http://schemas.microsoft.com/office/powerpoint/2010/main" val="3333413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se basant sur les travaux en psycho, la relation </a:t>
            </a:r>
            <a:r>
              <a:rPr lang="fr-FR" dirty="0" err="1"/>
              <a:t>inteprpersonnelle</a:t>
            </a:r>
            <a:r>
              <a:rPr lang="fr-FR" dirty="0"/>
              <a:t> est complémentaire</a:t>
            </a:r>
          </a:p>
          <a:p>
            <a:r>
              <a:rPr lang="fr-FR" dirty="0"/>
              <a:t>Cependant, les travaux en négociation se sont intéressés aussi la similarité avait aussi un impact positif</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48</a:t>
            </a:fld>
            <a:endParaRPr lang="fr-FR"/>
          </a:p>
        </p:txBody>
      </p:sp>
    </p:spTree>
    <p:extLst>
      <p:ext uri="{BB962C8B-B14F-4D97-AF65-F5344CB8AC3E}">
        <p14:creationId xmlns:p14="http://schemas.microsoft.com/office/powerpoint/2010/main" val="32820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49</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52</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Tailles d’</a:t>
            </a:r>
            <a:r>
              <a:rPr lang="fr-FR" dirty="0" err="1"/>
              <a:t>effts</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53</a:t>
            </a:fld>
            <a:endParaRPr lang="fr-FR"/>
          </a:p>
        </p:txBody>
      </p:sp>
    </p:spTree>
    <p:extLst>
      <p:ext uri="{BB962C8B-B14F-4D97-AF65-F5344CB8AC3E}">
        <p14:creationId xmlns:p14="http://schemas.microsoft.com/office/powerpoint/2010/main" val="3898173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graphes un pour </a:t>
            </a:r>
            <a:r>
              <a:rPr lang="fr-FR" dirty="0" err="1"/>
              <a:t>fairness</a:t>
            </a:r>
            <a:r>
              <a:rPr lang="fr-FR" dirty="0"/>
              <a:t> et un autre pour satisfaction</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57</a:t>
            </a:fld>
            <a:endParaRPr lang="fr-FR"/>
          </a:p>
        </p:txBody>
      </p:sp>
    </p:spTree>
    <p:extLst>
      <p:ext uri="{BB962C8B-B14F-4D97-AF65-F5344CB8AC3E}">
        <p14:creationId xmlns:p14="http://schemas.microsoft.com/office/powerpoint/2010/main" val="1815245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58</a:t>
            </a:fld>
            <a:endParaRPr lang="fr-FR"/>
          </a:p>
        </p:txBody>
      </p:sp>
    </p:spTree>
    <p:extLst>
      <p:ext uri="{BB962C8B-B14F-4D97-AF65-F5344CB8AC3E}">
        <p14:creationId xmlns:p14="http://schemas.microsoft.com/office/powerpoint/2010/main" val="2304345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Ne pas lire toutes les parties,</a:t>
            </a:r>
          </a:p>
          <a:p>
            <a:r>
              <a:rPr lang="fr-FR" dirty="0"/>
              <a:t>Citez seulement les deux parties avec </a:t>
            </a:r>
            <a:r>
              <a:rPr lang="fr-FR" dirty="0" err="1"/>
              <a:t>implementations</a:t>
            </a:r>
            <a:r>
              <a:rPr lang="fr-FR" dirty="0"/>
              <a:t> et simulations</a:t>
            </a:r>
          </a:p>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a:t>
            </a:fld>
            <a:endParaRPr lang="fr-FR"/>
          </a:p>
        </p:txBody>
      </p:sp>
    </p:spTree>
    <p:extLst>
      <p:ext uri="{BB962C8B-B14F-4D97-AF65-F5344CB8AC3E}">
        <p14:creationId xmlns:p14="http://schemas.microsoft.com/office/powerpoint/2010/main" val="3867795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59</a:t>
            </a:fld>
            <a:endParaRPr lang="fr-FR"/>
          </a:p>
        </p:txBody>
      </p:sp>
    </p:spTree>
    <p:extLst>
      <p:ext uri="{BB962C8B-B14F-4D97-AF65-F5344CB8AC3E}">
        <p14:creationId xmlns:p14="http://schemas.microsoft.com/office/powerpoint/2010/main" val="2562432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Refaire le test</a:t>
            </a:r>
          </a:p>
          <a:p>
            <a:r>
              <a:rPr lang="fr-FR" dirty="0"/>
              <a:t>Dire que la taille d’effet est moyenne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60</a:t>
            </a:fld>
            <a:endParaRPr lang="fr-FR"/>
          </a:p>
        </p:txBody>
      </p:sp>
    </p:spTree>
    <p:extLst>
      <p:ext uri="{BB962C8B-B14F-4D97-AF65-F5344CB8AC3E}">
        <p14:creationId xmlns:p14="http://schemas.microsoft.com/office/powerpoint/2010/main" val="99981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61</a:t>
            </a:fld>
            <a:endParaRPr lang="fr-FR"/>
          </a:p>
        </p:txBody>
      </p:sp>
    </p:spTree>
    <p:extLst>
      <p:ext uri="{BB962C8B-B14F-4D97-AF65-F5344CB8AC3E}">
        <p14:creationId xmlns:p14="http://schemas.microsoft.com/office/powerpoint/2010/main" val="3288396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62</a:t>
            </a:fld>
            <a:endParaRPr lang="fr-FR"/>
          </a:p>
        </p:txBody>
      </p:sp>
    </p:spTree>
    <p:extLst>
      <p:ext uri="{BB962C8B-B14F-4D97-AF65-F5344CB8AC3E}">
        <p14:creationId xmlns:p14="http://schemas.microsoft.com/office/powerpoint/2010/main" val="4085183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64</a:t>
            </a:fld>
            <a:endParaRPr lang="fr-FR"/>
          </a:p>
        </p:txBody>
      </p:sp>
    </p:spTree>
    <p:extLst>
      <p:ext uri="{BB962C8B-B14F-4D97-AF65-F5344CB8AC3E}">
        <p14:creationId xmlns:p14="http://schemas.microsoft.com/office/powerpoint/2010/main" val="984861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65</a:t>
            </a:fld>
            <a:endParaRPr lang="fr-FR"/>
          </a:p>
        </p:txBody>
      </p:sp>
    </p:spTree>
    <p:extLst>
      <p:ext uri="{BB962C8B-B14F-4D97-AF65-F5344CB8AC3E}">
        <p14:creationId xmlns:p14="http://schemas.microsoft.com/office/powerpoint/2010/main" val="2963095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Publications au fur et a mesures des résultats</a:t>
            </a:r>
          </a:p>
          <a:p>
            <a:endParaRPr lang="fr-FR" dirty="0"/>
          </a:p>
          <a:p>
            <a:r>
              <a:rPr lang="fr-FR" dirty="0"/>
              <a:t>Mes encadrements</a:t>
            </a:r>
          </a:p>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66</a:t>
            </a:fld>
            <a:endParaRPr lang="fr-FR"/>
          </a:p>
        </p:txBody>
      </p:sp>
    </p:spTree>
    <p:extLst>
      <p:ext uri="{BB962C8B-B14F-4D97-AF65-F5344CB8AC3E}">
        <p14:creationId xmlns:p14="http://schemas.microsoft.com/office/powerpoint/2010/main" val="73805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REFERENce</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96330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5E81D63C-706C-4BA2-9C07-B72FF183ABA8}" type="datetime1">
              <a:rPr lang="fr-FR" smtClean="0"/>
              <a:t>04/11/2018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38993447-258C-49BF-8572-8CCB65D8740C}" type="datetime1">
              <a:rPr lang="fr-FR" smtClean="0"/>
              <a:t>04/11/2018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A5992001-7259-48B9-8801-884048F44052}" type="datetime1">
              <a:rPr lang="fr-FR" smtClean="0"/>
              <a:t>04/11/2018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3895A6EE-2A26-4497-825F-0EE37ECC857F}" type="datetime1">
              <a:rPr lang="fr-FR" smtClean="0"/>
              <a:t>04/11/2018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a:xfrm>
            <a:off x="9124950" y="6356350"/>
            <a:ext cx="2743200" cy="365125"/>
          </a:xfrm>
        </p:spPr>
        <p:txBody>
          <a:bodyPr/>
          <a:lstStyle>
            <a:lvl1pPr>
              <a:defRPr sz="1400" b="1"/>
            </a:lvl1pPr>
          </a:lstStyle>
          <a:p>
            <a:fld id="{830C4335-9913-4F80-B9D7-EA4FD23BFB5C}" type="slidenum">
              <a:rPr lang="fr-FR" smtClean="0"/>
              <a:pPr/>
              <a:t>‹N°›</a:t>
            </a:fld>
            <a:endParaRPr lang="fr-FR" dirty="0"/>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AEAF3598-1577-4882-8D01-C415CFC70C8C}" type="datetime1">
              <a:rPr lang="fr-FR" smtClean="0"/>
              <a:t>04/11/2018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005C9643-79F0-4E29-AB96-91E4F70C7525}" type="datetime1">
              <a:rPr lang="fr-FR" smtClean="0"/>
              <a:t>04/11/2018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0C9C4F98-73D9-4412-8E87-CF55720AA056}" type="datetime1">
              <a:rPr lang="fr-FR" smtClean="0"/>
              <a:t>04/11/2018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D076B2C7-AE88-4A04-BBF2-932D438474C5}" type="datetime1">
              <a:rPr lang="fr-FR" smtClean="0"/>
              <a:t>04/11/2018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F836D201-1466-4873-8AB3-CA5128DDFC11}" type="datetime1">
              <a:rPr lang="fr-FR" smtClean="0"/>
              <a:t>04/11/2018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1D51762D-A04F-46C3-A402-92A86933CAB3}" type="datetime1">
              <a:rPr lang="fr-FR" smtClean="0"/>
              <a:t>04/11/2018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2026AC0-7E85-4F2C-BF4F-6BF48EA085C9}" type="datetime1">
              <a:rPr lang="fr-FR" smtClean="0"/>
              <a:t>04/11/2018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4483E-1110-405B-88F1-AF432CBB8D18}" type="datetime1">
              <a:rPr lang="fr-FR" smtClean="0"/>
              <a:t>04/11/2018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2.jpg"/><Relationship Id="rId4" Type="http://schemas.openxmlformats.org/officeDocument/2006/relationships/image" Target="../media/image18.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1.xm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hart" Target="../charts/chart2.xml"/><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chart" Target="../charts/chart3.xml"/><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 Id="rId9"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011101-96F5-4B78-BF7D-2796414D40F4}"/>
              </a:ext>
            </a:extLst>
          </p:cNvPr>
          <p:cNvSpPr/>
          <p:nvPr/>
        </p:nvSpPr>
        <p:spPr>
          <a:xfrm>
            <a:off x="0" y="0"/>
            <a:ext cx="12192000" cy="569151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BA42C109-4258-4CEF-88F7-2CB686888123}"/>
              </a:ext>
            </a:extLst>
          </p:cNvPr>
          <p:cNvSpPr txBox="1">
            <a:spLocks/>
          </p:cNvSpPr>
          <p:nvPr/>
        </p:nvSpPr>
        <p:spPr>
          <a:xfrm>
            <a:off x="314760" y="898923"/>
            <a:ext cx="11635505" cy="1883081"/>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lgn="l"/>
            <a:r>
              <a:rPr lang="en-US" sz="3800" dirty="0"/>
              <a:t>A COMPUTATIONAL MODEL OF COLLABORATIVE NEGOTIATION BASED ON </a:t>
            </a:r>
            <a:r>
              <a:rPr lang="en-US" sz="3800" dirty="0">
                <a:solidFill>
                  <a:schemeClr val="accent2"/>
                </a:solidFill>
              </a:rPr>
              <a:t>THE INTERPERSONAL RELATION OF DOMINANCE</a:t>
            </a:r>
          </a:p>
        </p:txBody>
      </p:sp>
      <p:pic>
        <p:nvPicPr>
          <p:cNvPr id="8" name="Image 7">
            <a:extLst>
              <a:ext uri="{FF2B5EF4-FFF2-40B4-BE49-F238E27FC236}">
                <a16:creationId xmlns:a16="http://schemas.microsoft.com/office/drawing/2014/main" id="{30413474-F411-4BF2-88E9-BEE5BC1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9" name="Image 8">
            <a:extLst>
              <a:ext uri="{FF2B5EF4-FFF2-40B4-BE49-F238E27FC236}">
                <a16:creationId xmlns:a16="http://schemas.microsoft.com/office/drawing/2014/main" id="{5D95F188-0A09-4FE7-9B23-9481DBA04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0" name="Image 9">
            <a:extLst>
              <a:ext uri="{FF2B5EF4-FFF2-40B4-BE49-F238E27FC236}">
                <a16:creationId xmlns:a16="http://schemas.microsoft.com/office/drawing/2014/main" id="{F0994F3B-B5FF-4EE3-B037-C766DCA69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
        <p:nvSpPr>
          <p:cNvPr id="12" name="Sous-titre 2">
            <a:extLst>
              <a:ext uri="{FF2B5EF4-FFF2-40B4-BE49-F238E27FC236}">
                <a16:creationId xmlns:a16="http://schemas.microsoft.com/office/drawing/2014/main" id="{3D090930-23C4-48FC-8034-142F7A8EE39F}"/>
              </a:ext>
            </a:extLst>
          </p:cNvPr>
          <p:cNvSpPr txBox="1">
            <a:spLocks/>
          </p:cNvSpPr>
          <p:nvPr/>
        </p:nvSpPr>
        <p:spPr>
          <a:xfrm>
            <a:off x="454576" y="3194253"/>
            <a:ext cx="5758484" cy="2097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29DD1"/>
              </a:buClr>
              <a:buNone/>
            </a:pPr>
            <a:r>
              <a:rPr lang="fr-FR" sz="2000" dirty="0" err="1">
                <a:solidFill>
                  <a:schemeClr val="accent4"/>
                </a:solidFill>
              </a:rPr>
              <a:t>Presented</a:t>
            </a:r>
            <a:r>
              <a:rPr lang="fr-FR" sz="2000" dirty="0">
                <a:solidFill>
                  <a:schemeClr val="accent4"/>
                </a:solidFill>
              </a:rPr>
              <a:t> by :</a:t>
            </a:r>
          </a:p>
          <a:p>
            <a:pPr lvl="1">
              <a:buClr>
                <a:srgbClr val="629DD1"/>
              </a:buClr>
            </a:pPr>
            <a:r>
              <a:rPr lang="fr-FR" sz="2000" dirty="0">
                <a:solidFill>
                  <a:schemeClr val="accent4"/>
                </a:solidFill>
              </a:rPr>
              <a:t> </a:t>
            </a:r>
            <a:r>
              <a:rPr lang="fr-FR" sz="2000" b="1" dirty="0">
                <a:solidFill>
                  <a:schemeClr val="bg1"/>
                </a:solidFill>
              </a:rPr>
              <a:t>Lydia OULD OUALI </a:t>
            </a:r>
            <a:r>
              <a:rPr lang="fr-FR" sz="2000" dirty="0">
                <a:solidFill>
                  <a:schemeClr val="bg1"/>
                </a:solidFill>
              </a:rPr>
              <a:t>(LIMSI-CNRS / UPSUD)</a:t>
            </a:r>
          </a:p>
          <a:p>
            <a:pPr lvl="1">
              <a:buClr>
                <a:srgbClr val="629DD1"/>
              </a:buClr>
            </a:pPr>
            <a:endParaRPr lang="fr-FR" sz="2000" dirty="0">
              <a:solidFill>
                <a:schemeClr val="bg1"/>
              </a:solidFill>
            </a:endParaRPr>
          </a:p>
          <a:p>
            <a:pPr marL="0" indent="0">
              <a:buClr>
                <a:srgbClr val="629DD1"/>
              </a:buClr>
              <a:buNone/>
            </a:pPr>
            <a:r>
              <a:rPr lang="fr-FR" sz="2000" dirty="0" err="1">
                <a:solidFill>
                  <a:schemeClr val="accent4"/>
                </a:solidFill>
              </a:rPr>
              <a:t>Directors</a:t>
            </a:r>
            <a:r>
              <a:rPr lang="fr-FR" sz="2000" dirty="0">
                <a:solidFill>
                  <a:schemeClr val="accent4"/>
                </a:solidFill>
              </a:rPr>
              <a:t> :  </a:t>
            </a:r>
          </a:p>
          <a:p>
            <a:pPr lvl="1">
              <a:buClr>
                <a:srgbClr val="629DD1"/>
              </a:buClr>
            </a:pPr>
            <a:r>
              <a:rPr lang="fr-FR" sz="1800" dirty="0">
                <a:solidFill>
                  <a:schemeClr val="bg1"/>
                </a:solidFill>
              </a:rPr>
              <a:t>Nicolas </a:t>
            </a:r>
            <a:r>
              <a:rPr lang="fr-FR" sz="1800" dirty="0" err="1">
                <a:solidFill>
                  <a:schemeClr val="bg1"/>
                </a:solidFill>
              </a:rPr>
              <a:t>Sabouret</a:t>
            </a:r>
            <a:r>
              <a:rPr lang="fr-FR" sz="1800" dirty="0">
                <a:solidFill>
                  <a:schemeClr val="bg1"/>
                </a:solidFill>
              </a:rPr>
              <a:t> (LIMSI-CNRS / UPSUD) </a:t>
            </a:r>
          </a:p>
          <a:p>
            <a:pPr lvl="1">
              <a:buClr>
                <a:srgbClr val="629DD1"/>
              </a:buClr>
            </a:pPr>
            <a:r>
              <a:rPr lang="fr-FR" sz="1800" dirty="0">
                <a:solidFill>
                  <a:schemeClr val="bg1"/>
                </a:solidFill>
              </a:rPr>
              <a:t>Charles Rich (CS / WPI)</a:t>
            </a:r>
            <a:endParaRPr lang="fr-FR" sz="3600" b="1" dirty="0">
              <a:solidFill>
                <a:schemeClr val="bg1"/>
              </a:solidFill>
            </a:endParaRP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en-US" sz="28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en-US" sz="2800" b="1" dirty="0">
                <a:solidFill>
                  <a:prstClr val="white"/>
                </a:solidFill>
                <a:latin typeface="Open"/>
              </a:rPr>
              <a:t>behaviors</a:t>
            </a: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7" y="3830911"/>
            <a:ext cx="584576" cy="886161"/>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478481" y="2258015"/>
            <a:ext cx="657555" cy="690058"/>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6226" y="3118875"/>
            <a:ext cx="758961" cy="758961"/>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2598" y="3931989"/>
            <a:ext cx="602045" cy="602045"/>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96930" y="4844526"/>
            <a:ext cx="724421" cy="724421"/>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dirty="0"/>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606189" y="2273610"/>
            <a:ext cx="584576" cy="687774"/>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
        <p:nvSpPr>
          <p:cNvPr id="10" name="Espace réservé du numéro de diapositive 9">
            <a:extLst>
              <a:ext uri="{FF2B5EF4-FFF2-40B4-BE49-F238E27FC236}">
                <a16:creationId xmlns:a16="http://schemas.microsoft.com/office/drawing/2014/main" id="{65E1D3B6-9F6E-451A-ADAD-FBDB6285245F}"/>
              </a:ext>
            </a:extLst>
          </p:cNvPr>
          <p:cNvSpPr>
            <a:spLocks noGrp="1"/>
          </p:cNvSpPr>
          <p:nvPr>
            <p:ph type="sldNum" sz="quarter" idx="12"/>
          </p:nvPr>
        </p:nvSpPr>
        <p:spPr/>
        <p:txBody>
          <a:bodyPr/>
          <a:lstStyle/>
          <a:p>
            <a:fld id="{830C4335-9913-4F80-B9D7-EA4FD23BFB5C}" type="slidenum">
              <a:rPr lang="fr-FR" smtClean="0"/>
              <a:pPr/>
              <a:t>10</a:t>
            </a:fld>
            <a:endParaRPr lang="fr-FR" dirty="0"/>
          </a:p>
        </p:txBody>
      </p:sp>
    </p:spTree>
    <p:extLst>
      <p:ext uri="{BB962C8B-B14F-4D97-AF65-F5344CB8AC3E}">
        <p14:creationId xmlns:p14="http://schemas.microsoft.com/office/powerpoint/2010/main" val="222039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6" name="Chart 8">
            <a:extLst>
              <a:ext uri="{FF2B5EF4-FFF2-40B4-BE49-F238E27FC236}">
                <a16:creationId xmlns:a16="http://schemas.microsoft.com/office/drawing/2014/main" id="{394799A8-A4E4-422C-A5D7-5443E0F27539}"/>
              </a:ext>
            </a:extLst>
          </p:cNvPr>
          <p:cNvGraphicFramePr/>
          <p:nvPr>
            <p:extLst>
              <p:ext uri="{D42A27DB-BD31-4B8C-83A1-F6EECF244321}">
                <p14:modId xmlns:p14="http://schemas.microsoft.com/office/powerpoint/2010/main" val="3434697625"/>
              </p:ext>
            </p:extLst>
          </p:nvPr>
        </p:nvGraphicFramePr>
        <p:xfrm>
          <a:off x="3366565" y="1894578"/>
          <a:ext cx="5531895" cy="377142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240445" y="3602746"/>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 name="Rectangle 5">
            <a:extLst>
              <a:ext uri="{FF2B5EF4-FFF2-40B4-BE49-F238E27FC236}">
                <a16:creationId xmlns:a16="http://schemas.microsoft.com/office/drawing/2014/main" id="{5F8F8916-9CC2-4BF5-9DD2-0FD75A97EA93}"/>
              </a:ext>
            </a:extLst>
          </p:cNvPr>
          <p:cNvSpPr/>
          <p:nvPr/>
        </p:nvSpPr>
        <p:spPr>
          <a:xfrm>
            <a:off x="5783783" y="3512253"/>
            <a:ext cx="2232268" cy="1029303"/>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a:t>
            </a:r>
          </a:p>
          <a:p>
            <a:pPr lvl="0" algn="ctr"/>
            <a:r>
              <a:rPr lang="fr-FR" sz="2400" b="1" dirty="0">
                <a:solidFill>
                  <a:prstClr val="white"/>
                </a:solidFill>
                <a:latin typeface="Open"/>
              </a:rPr>
              <a:t>verbal </a:t>
            </a:r>
            <a:r>
              <a:rPr lang="en-US" sz="2400" b="1" dirty="0">
                <a:solidFill>
                  <a:prstClr val="white"/>
                </a:solidFill>
                <a:latin typeface="Open"/>
              </a:rPr>
              <a:t>behaviors</a:t>
            </a: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76071" y="4091220"/>
            <a:ext cx="4855268" cy="1821355"/>
            <a:chOff x="332936" y="2516357"/>
            <a:chExt cx="3179667" cy="1821355"/>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2516357"/>
              <a:ext cx="2419170" cy="89255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Dialogue strategies </a:t>
              </a:r>
            </a:p>
            <a:p>
              <a:pPr algn="r"/>
              <a:r>
                <a:rPr lang="en-US" sz="1600" b="1" i="1" dirty="0">
                  <a:solidFill>
                    <a:schemeClr val="accent1">
                      <a:lumMod val="75000"/>
                    </a:schemeClr>
                  </a:solidFill>
                </a:rPr>
                <a:t>(Frieze et McHugh)</a:t>
              </a:r>
            </a:p>
            <a:p>
              <a:pPr algn="r"/>
              <a:r>
                <a:rPr lang="en-US" sz="1600" b="1" i="1" dirty="0">
                  <a:solidFill>
                    <a:schemeClr val="accent1">
                      <a:lumMod val="75000"/>
                    </a:schemeClr>
                  </a:solidFill>
                </a:rPr>
                <a:t>Date de papiers</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099853" y="3414382"/>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Direct strategies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r>
                <a:rPr lang="en-US" dirty="0"/>
                <a:t>Indirect Strategies </a:t>
              </a:r>
            </a:p>
          </p:txBody>
        </p:sp>
      </p:grpSp>
      <p:grpSp>
        <p:nvGrpSpPr>
          <p:cNvPr id="30" name="Group 113">
            <a:extLst>
              <a:ext uri="{FF2B5EF4-FFF2-40B4-BE49-F238E27FC236}">
                <a16:creationId xmlns:a16="http://schemas.microsoft.com/office/drawing/2014/main" id="{6E4A8A32-0FB3-470D-83A4-31D28F026E10}"/>
              </a:ext>
            </a:extLst>
          </p:cNvPr>
          <p:cNvGrpSpPr/>
          <p:nvPr/>
        </p:nvGrpSpPr>
        <p:grpSpPr>
          <a:xfrm>
            <a:off x="7530416" y="1380541"/>
            <a:ext cx="3689373" cy="1043932"/>
            <a:chOff x="8921977" y="1528280"/>
            <a:chExt cx="2937088" cy="1043932"/>
          </a:xfrm>
        </p:grpSpPr>
        <p:sp>
          <p:nvSpPr>
            <p:cNvPr id="50" name="TextBox 114">
              <a:extLst>
                <a:ext uri="{FF2B5EF4-FFF2-40B4-BE49-F238E27FC236}">
                  <a16:creationId xmlns:a16="http://schemas.microsoft.com/office/drawing/2014/main" id="{90984E6C-4EAC-48B9-8B41-0849956F104E}"/>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29772" y="1925881"/>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561851" y="1738489"/>
            <a:ext cx="3167809" cy="1003393"/>
            <a:chOff x="332936" y="2689321"/>
            <a:chExt cx="2943350" cy="1003393"/>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460431" y="3046383"/>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sp>
        <p:nvSpPr>
          <p:cNvPr id="33" name="Block Arc 100">
            <a:extLst>
              <a:ext uri="{FF2B5EF4-FFF2-40B4-BE49-F238E27FC236}">
                <a16:creationId xmlns:a16="http://schemas.microsoft.com/office/drawing/2014/main" id="{81C961B7-5E54-433F-8410-682762CC94DC}"/>
              </a:ext>
            </a:extLst>
          </p:cNvPr>
          <p:cNvSpPr/>
          <p:nvPr/>
        </p:nvSpPr>
        <p:spPr>
          <a:xfrm flipH="1">
            <a:off x="4300866" y="1995405"/>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nvGrpSpPr>
          <p:cNvPr id="90" name="Groupe 89">
            <a:extLst>
              <a:ext uri="{FF2B5EF4-FFF2-40B4-BE49-F238E27FC236}">
                <a16:creationId xmlns:a16="http://schemas.microsoft.com/office/drawing/2014/main" id="{AD30B2C2-979A-46FC-BE7E-89133DE24B67}"/>
              </a:ext>
            </a:extLst>
          </p:cNvPr>
          <p:cNvGrpSpPr/>
          <p:nvPr/>
        </p:nvGrpSpPr>
        <p:grpSpPr>
          <a:xfrm>
            <a:off x="6310095" y="5148796"/>
            <a:ext cx="930796" cy="919041"/>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grpSp>
        <p:nvGrpSpPr>
          <p:cNvPr id="95" name="Groupe 94">
            <a:extLst>
              <a:ext uri="{FF2B5EF4-FFF2-40B4-BE49-F238E27FC236}">
                <a16:creationId xmlns:a16="http://schemas.microsoft.com/office/drawing/2014/main" id="{425AC8C9-54FF-4A17-89F0-BBAB7EB03318}"/>
              </a:ext>
            </a:extLst>
          </p:cNvPr>
          <p:cNvGrpSpPr/>
          <p:nvPr/>
        </p:nvGrpSpPr>
        <p:grpSpPr>
          <a:xfrm>
            <a:off x="4154262" y="2031261"/>
            <a:ext cx="845374" cy="830998"/>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4105737" y="4498094"/>
            <a:ext cx="845374" cy="830998"/>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78" name="Group 113">
            <a:extLst>
              <a:ext uri="{FF2B5EF4-FFF2-40B4-BE49-F238E27FC236}">
                <a16:creationId xmlns:a16="http://schemas.microsoft.com/office/drawing/2014/main" id="{FC6933E7-3708-43F5-9950-5EE4F3DBF3B2}"/>
              </a:ext>
            </a:extLst>
          </p:cNvPr>
          <p:cNvGrpSpPr/>
          <p:nvPr/>
        </p:nvGrpSpPr>
        <p:grpSpPr>
          <a:xfrm>
            <a:off x="8419578" y="2947252"/>
            <a:ext cx="4424770" cy="767388"/>
            <a:chOff x="8906177" y="1528280"/>
            <a:chExt cx="2952888" cy="767388"/>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06177" y="1926336"/>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sp>
        <p:nvSpPr>
          <p:cNvPr id="85" name="TextBox 114">
            <a:extLst>
              <a:ext uri="{FF2B5EF4-FFF2-40B4-BE49-F238E27FC236}">
                <a16:creationId xmlns:a16="http://schemas.microsoft.com/office/drawing/2014/main" id="{88AE981B-E78D-4FEE-9165-9AEFBEFA8C41}"/>
              </a:ext>
            </a:extLst>
          </p:cNvPr>
          <p:cNvSpPr txBox="1"/>
          <p:nvPr/>
        </p:nvSpPr>
        <p:spPr>
          <a:xfrm>
            <a:off x="8368778" y="4541557"/>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374576" y="4933224"/>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sp>
        <p:nvSpPr>
          <p:cNvPr id="88" name="TextBox 114">
            <a:extLst>
              <a:ext uri="{FF2B5EF4-FFF2-40B4-BE49-F238E27FC236}">
                <a16:creationId xmlns:a16="http://schemas.microsoft.com/office/drawing/2014/main" id="{8B7F983E-1C9F-4774-AB9D-FCEFD20DB11B}"/>
              </a:ext>
            </a:extLst>
          </p:cNvPr>
          <p:cNvSpPr txBox="1"/>
          <p:nvPr/>
        </p:nvSpPr>
        <p:spPr>
          <a:xfrm>
            <a:off x="7255667" y="573216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263462" y="612976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a:t>
            </a:r>
            <a:r>
              <a:rPr lang="en-US" sz="1600" b="1" dirty="0" err="1">
                <a:solidFill>
                  <a:schemeClr val="accent1">
                    <a:lumMod val="75000"/>
                  </a:schemeClr>
                </a:solidFill>
              </a:rPr>
              <a:t>Ravanet</a:t>
            </a:r>
            <a:r>
              <a:rPr lang="en-US" sz="1600" b="1" dirty="0">
                <a:solidFill>
                  <a:schemeClr val="accent1">
                    <a:lumMod val="75000"/>
                  </a:schemeClr>
                </a:solidFill>
              </a:rPr>
              <a:t> et al 15)</a:t>
            </a:r>
          </a:p>
        </p:txBody>
      </p:sp>
      <p:grpSp>
        <p:nvGrpSpPr>
          <p:cNvPr id="97" name="Groupe 96">
            <a:extLst>
              <a:ext uri="{FF2B5EF4-FFF2-40B4-BE49-F238E27FC236}">
                <a16:creationId xmlns:a16="http://schemas.microsoft.com/office/drawing/2014/main" id="{645E848E-28AD-439F-9048-9AFB87C66177}"/>
              </a:ext>
            </a:extLst>
          </p:cNvPr>
          <p:cNvGrpSpPr/>
          <p:nvPr/>
        </p:nvGrpSpPr>
        <p:grpSpPr>
          <a:xfrm>
            <a:off x="7416254" y="2926838"/>
            <a:ext cx="845375" cy="898071"/>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3" name="Rectangle 92">
            <a:extLst>
              <a:ext uri="{FF2B5EF4-FFF2-40B4-BE49-F238E27FC236}">
                <a16:creationId xmlns:a16="http://schemas.microsoft.com/office/drawing/2014/main" id="{3DB9C983-C5E5-43A8-882B-6620F131D726}"/>
              </a:ext>
            </a:extLst>
          </p:cNvPr>
          <p:cNvSpPr/>
          <p:nvPr/>
        </p:nvSpPr>
        <p:spPr>
          <a:xfrm>
            <a:off x="8145005" y="3668970"/>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767233" y="3252943"/>
            <a:ext cx="184731" cy="369332"/>
          </a:xfrm>
          <a:prstGeom prst="rect">
            <a:avLst/>
          </a:prstGeom>
        </p:spPr>
        <p:txBody>
          <a:bodyPr wrap="none">
            <a:spAutoFit/>
          </a:bodyPr>
          <a:lstStyle/>
          <a:p>
            <a:endParaRPr lang="fr-FR" dirty="0"/>
          </a:p>
        </p:txBody>
      </p:sp>
      <p:sp>
        <p:nvSpPr>
          <p:cNvPr id="98" name="Rectangle 97">
            <a:extLst>
              <a:ext uri="{FF2B5EF4-FFF2-40B4-BE49-F238E27FC236}">
                <a16:creationId xmlns:a16="http://schemas.microsoft.com/office/drawing/2014/main" id="{7F6E2829-1E98-4F36-AE69-8B5113B897B0}"/>
              </a:ext>
            </a:extLst>
          </p:cNvPr>
          <p:cNvSpPr/>
          <p:nvPr/>
        </p:nvSpPr>
        <p:spPr>
          <a:xfrm>
            <a:off x="8456079" y="3755100"/>
            <a:ext cx="3594638" cy="338554"/>
          </a:xfrm>
          <a:prstGeom prst="rect">
            <a:avLst/>
          </a:prstGeom>
        </p:spPr>
        <p:txBody>
          <a:bodyPr wrap="none">
            <a:spAutoFit/>
          </a:bodyPr>
          <a:lstStyle/>
          <a:p>
            <a:pPr algn="just"/>
            <a:r>
              <a:rPr lang="fr-FR" sz="1600" b="1" i="1" dirty="0">
                <a:solidFill>
                  <a:schemeClr val="accent1">
                    <a:lumMod val="75000"/>
                  </a:schemeClr>
                </a:solidFill>
              </a:rPr>
              <a:t>(Gebhard et al, 08 ; Bee, André et al, 10)</a:t>
            </a:r>
            <a:endParaRPr lang="en-US" sz="1600" b="1" i="1" dirty="0">
              <a:solidFill>
                <a:schemeClr val="accent1">
                  <a:lumMod val="75000"/>
                </a:schemeClr>
              </a:solidFill>
            </a:endParaRPr>
          </a:p>
        </p:txBody>
      </p:sp>
      <p:sp>
        <p:nvSpPr>
          <p:cNvPr id="99" name="Rectangle 98">
            <a:extLst>
              <a:ext uri="{FF2B5EF4-FFF2-40B4-BE49-F238E27FC236}">
                <a16:creationId xmlns:a16="http://schemas.microsoft.com/office/drawing/2014/main" id="{EDCF51DE-9FF0-4C63-8818-44A04FA13A6A}"/>
              </a:ext>
            </a:extLst>
          </p:cNvPr>
          <p:cNvSpPr/>
          <p:nvPr/>
        </p:nvSpPr>
        <p:spPr>
          <a:xfrm>
            <a:off x="7550562" y="2149613"/>
            <a:ext cx="4113039" cy="584775"/>
          </a:xfrm>
          <a:prstGeom prst="rect">
            <a:avLst/>
          </a:prstGeom>
        </p:spPr>
        <p:txBody>
          <a:bodyPr wrap="squar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 ; Lance et Marsella,08 ; </a:t>
            </a:r>
            <a:r>
              <a:rPr lang="fr-FR" sz="1600" b="1" i="1" dirty="0" err="1">
                <a:solidFill>
                  <a:schemeClr val="accent1">
                    <a:lumMod val="75000"/>
                  </a:schemeClr>
                </a:solidFill>
              </a:rPr>
              <a:t>Strassmann</a:t>
            </a:r>
            <a:r>
              <a:rPr lang="fr-FR" sz="1600" b="1" i="1" dirty="0">
                <a:solidFill>
                  <a:schemeClr val="accent1">
                    <a:lumMod val="75000"/>
                  </a:schemeClr>
                </a:solidFill>
              </a:rPr>
              <a:t> et al, 16)</a:t>
            </a:r>
            <a:endParaRPr lang="fr-FR" sz="1600" dirty="0"/>
          </a:p>
        </p:txBody>
      </p:sp>
      <p:sp>
        <p:nvSpPr>
          <p:cNvPr id="100" name="Rectangle 99">
            <a:extLst>
              <a:ext uri="{FF2B5EF4-FFF2-40B4-BE49-F238E27FC236}">
                <a16:creationId xmlns:a16="http://schemas.microsoft.com/office/drawing/2014/main" id="{A267650C-1031-4530-9AD0-7F0FE60CA275}"/>
              </a:ext>
            </a:extLst>
          </p:cNvPr>
          <p:cNvSpPr/>
          <p:nvPr/>
        </p:nvSpPr>
        <p:spPr>
          <a:xfrm>
            <a:off x="1587518" y="2803775"/>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427066" y="1648005"/>
            <a:ext cx="836396" cy="898071"/>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11</a:t>
            </a:fld>
            <a:endParaRPr lang="fr-FR" dirty="0"/>
          </a:p>
        </p:txBody>
      </p:sp>
    </p:spTree>
    <p:extLst>
      <p:ext uri="{BB962C8B-B14F-4D97-AF65-F5344CB8AC3E}">
        <p14:creationId xmlns:p14="http://schemas.microsoft.com/office/powerpoint/2010/main" val="39687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9"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Chart 8">
            <a:extLst>
              <a:ext uri="{FF2B5EF4-FFF2-40B4-BE49-F238E27FC236}">
                <a16:creationId xmlns:a16="http://schemas.microsoft.com/office/drawing/2014/main" id="{B2D61258-1E0E-46C0-A75C-04D07B419D2C}"/>
              </a:ext>
            </a:extLst>
          </p:cNvPr>
          <p:cNvGraphicFramePr/>
          <p:nvPr>
            <p:extLst>
              <p:ext uri="{D42A27DB-BD31-4B8C-83A1-F6EECF244321}">
                <p14:modId xmlns:p14="http://schemas.microsoft.com/office/powerpoint/2010/main" val="3905087963"/>
              </p:ext>
            </p:extLst>
          </p:nvPr>
        </p:nvGraphicFramePr>
        <p:xfrm>
          <a:off x="2794149" y="1432246"/>
          <a:ext cx="5482673" cy="36551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Chart 8">
            <a:extLst>
              <a:ext uri="{FF2B5EF4-FFF2-40B4-BE49-F238E27FC236}">
                <a16:creationId xmlns:a16="http://schemas.microsoft.com/office/drawing/2014/main" id="{5776D5E9-6577-440B-B5AD-DC5E089D8AFD}"/>
              </a:ext>
            </a:extLst>
          </p:cNvPr>
          <p:cNvGraphicFramePr/>
          <p:nvPr>
            <p:extLst>
              <p:ext uri="{D42A27DB-BD31-4B8C-83A1-F6EECF244321}">
                <p14:modId xmlns:p14="http://schemas.microsoft.com/office/powerpoint/2010/main" val="3372524556"/>
              </p:ext>
            </p:extLst>
          </p:nvPr>
        </p:nvGraphicFramePr>
        <p:xfrm>
          <a:off x="3109696" y="1750534"/>
          <a:ext cx="5531895" cy="3771424"/>
        </p:xfrm>
        <a:graphic>
          <a:graphicData uri="http://schemas.openxmlformats.org/drawingml/2006/chart">
            <c:chart xmlns:c="http://schemas.openxmlformats.org/drawingml/2006/chart" xmlns:r="http://schemas.openxmlformats.org/officeDocument/2006/relationships" r:id="rId4"/>
          </a:graphicData>
        </a:graphic>
      </p:graphicFrame>
      <p:sp>
        <p:nvSpPr>
          <p:cNvPr id="62" name="Rectangle 61">
            <a:extLst>
              <a:ext uri="{FF2B5EF4-FFF2-40B4-BE49-F238E27FC236}">
                <a16:creationId xmlns:a16="http://schemas.microsoft.com/office/drawing/2014/main" id="{64E9560B-9783-410C-8F62-395AF9254F6A}"/>
              </a:ext>
            </a:extLst>
          </p:cNvPr>
          <p:cNvSpPr/>
          <p:nvPr/>
        </p:nvSpPr>
        <p:spPr>
          <a:xfrm>
            <a:off x="3983576" y="3235502"/>
            <a:ext cx="2232269" cy="718685"/>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en-US" sz="2400" b="1" dirty="0">
                <a:latin typeface="Open"/>
              </a:rPr>
              <a:t>behaviors</a:t>
            </a:r>
          </a:p>
        </p:txBody>
      </p:sp>
      <p:sp>
        <p:nvSpPr>
          <p:cNvPr id="64" name="Rectangle 63">
            <a:extLst>
              <a:ext uri="{FF2B5EF4-FFF2-40B4-BE49-F238E27FC236}">
                <a16:creationId xmlns:a16="http://schemas.microsoft.com/office/drawing/2014/main" id="{A355671E-75E6-48AB-9BBE-16F3EF7048AD}"/>
              </a:ext>
            </a:extLst>
          </p:cNvPr>
          <p:cNvSpPr/>
          <p:nvPr/>
        </p:nvSpPr>
        <p:spPr>
          <a:xfrm>
            <a:off x="5526914" y="3080209"/>
            <a:ext cx="2232268" cy="1029303"/>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a:t>
            </a:r>
          </a:p>
          <a:p>
            <a:pPr lvl="0" algn="ctr"/>
            <a:r>
              <a:rPr lang="fr-FR" sz="2400" b="1" dirty="0">
                <a:solidFill>
                  <a:prstClr val="white"/>
                </a:solidFill>
                <a:latin typeface="Open"/>
              </a:rPr>
              <a:t>verbal </a:t>
            </a:r>
            <a:r>
              <a:rPr lang="en-US" sz="2400" b="1" dirty="0">
                <a:solidFill>
                  <a:prstClr val="white"/>
                </a:solidFill>
                <a:latin typeface="Open"/>
              </a:rPr>
              <a:t>behaviors</a:t>
            </a:r>
          </a:p>
        </p:txBody>
      </p:sp>
      <p:sp>
        <p:nvSpPr>
          <p:cNvPr id="65" name="Block Arc 100">
            <a:extLst>
              <a:ext uri="{FF2B5EF4-FFF2-40B4-BE49-F238E27FC236}">
                <a16:creationId xmlns:a16="http://schemas.microsoft.com/office/drawing/2014/main" id="{FB07C50B-CDE8-44D1-ADA4-701E37C2F54D}"/>
              </a:ext>
            </a:extLst>
          </p:cNvPr>
          <p:cNvSpPr/>
          <p:nvPr/>
        </p:nvSpPr>
        <p:spPr>
          <a:xfrm flipH="1">
            <a:off x="4043997" y="1851361"/>
            <a:ext cx="3606261" cy="3572293"/>
          </a:xfrm>
          <a:prstGeom prst="blockArc">
            <a:avLst>
              <a:gd name="adj1" fmla="val 3879942"/>
              <a:gd name="adj2" fmla="val 3876966"/>
              <a:gd name="adj3" fmla="val 2298"/>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fr-FR" dirty="0"/>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grpSp>
        <p:nvGrpSpPr>
          <p:cNvPr id="26" name="Group 18">
            <a:extLst>
              <a:ext uri="{FF2B5EF4-FFF2-40B4-BE49-F238E27FC236}">
                <a16:creationId xmlns:a16="http://schemas.microsoft.com/office/drawing/2014/main" id="{976B5C86-BE53-4A44-B5B3-EC381E57D50E}"/>
              </a:ext>
            </a:extLst>
          </p:cNvPr>
          <p:cNvGrpSpPr/>
          <p:nvPr/>
        </p:nvGrpSpPr>
        <p:grpSpPr>
          <a:xfrm>
            <a:off x="-209612" y="3293901"/>
            <a:ext cx="4959583" cy="1599994"/>
            <a:chOff x="332936" y="3008799"/>
            <a:chExt cx="3247982" cy="1599994"/>
          </a:xfrm>
        </p:grpSpPr>
        <p:sp>
          <p:nvSpPr>
            <p:cNvPr id="54" name="TextBox 108">
              <a:extLst>
                <a:ext uri="{FF2B5EF4-FFF2-40B4-BE49-F238E27FC236}">
                  <a16:creationId xmlns:a16="http://schemas.microsoft.com/office/drawing/2014/main" id="{54CBA611-06BC-4809-B912-923FCEA661DF}"/>
                </a:ext>
              </a:extLst>
            </p:cNvPr>
            <p:cNvSpPr txBox="1"/>
            <p:nvPr/>
          </p:nvSpPr>
          <p:spPr>
            <a:xfrm>
              <a:off x="332936" y="3008799"/>
              <a:ext cx="2419170"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 Dialogue strategies </a:t>
              </a:r>
            </a:p>
          </p:txBody>
        </p:sp>
        <p:sp>
          <p:nvSpPr>
            <p:cNvPr id="55" name="TextBox 109">
              <a:extLst>
                <a:ext uri="{FF2B5EF4-FFF2-40B4-BE49-F238E27FC236}">
                  <a16:creationId xmlns:a16="http://schemas.microsoft.com/office/drawing/2014/main" id="{B8C6D587-4D17-4B17-8AA8-F66EE88AF1F8}"/>
                </a:ext>
              </a:extLst>
            </p:cNvPr>
            <p:cNvSpPr txBox="1"/>
            <p:nvPr/>
          </p:nvSpPr>
          <p:spPr>
            <a:xfrm>
              <a:off x="1168168" y="3685463"/>
              <a:ext cx="2412750"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solidFill>
                    <a:srgbClr val="FF0000"/>
                  </a:solidFill>
                </a:rPr>
                <a:t>Direct strategies</a:t>
              </a:r>
            </a:p>
            <a:p>
              <a:pPr marL="171450" indent="-171450" algn="just">
                <a:buFont typeface="Arial" panose="020B0604020202020204" pitchFamily="34" charset="0"/>
                <a:buChar char="•"/>
              </a:pPr>
              <a:endParaRPr lang="en-US" dirty="0">
                <a:solidFill>
                  <a:srgbClr val="FF0000"/>
                </a:solidFill>
              </a:endParaRPr>
            </a:p>
            <a:p>
              <a:pPr marL="171450" indent="-171450" algn="just">
                <a:buFont typeface="Arial" panose="020B0604020202020204" pitchFamily="34" charset="0"/>
                <a:buChar char="•"/>
              </a:pPr>
              <a:r>
                <a:rPr lang="en-US" dirty="0">
                  <a:solidFill>
                    <a:srgbClr val="FF0000"/>
                  </a:solidFill>
                </a:rPr>
                <a:t>Indirect Strategies </a:t>
              </a:r>
            </a:p>
          </p:txBody>
        </p:sp>
      </p:grpSp>
      <p:grpSp>
        <p:nvGrpSpPr>
          <p:cNvPr id="31" name="Group 116">
            <a:extLst>
              <a:ext uri="{FF2B5EF4-FFF2-40B4-BE49-F238E27FC236}">
                <a16:creationId xmlns:a16="http://schemas.microsoft.com/office/drawing/2014/main" id="{1C808066-0457-4F2B-970F-C7793706F8B0}"/>
              </a:ext>
            </a:extLst>
          </p:cNvPr>
          <p:cNvGrpSpPr/>
          <p:nvPr/>
        </p:nvGrpSpPr>
        <p:grpSpPr>
          <a:xfrm>
            <a:off x="792346" y="1779355"/>
            <a:ext cx="3212528" cy="1163810"/>
            <a:chOff x="332936" y="2689321"/>
            <a:chExt cx="2984900" cy="1163810"/>
          </a:xfrm>
        </p:grpSpPr>
        <p:sp>
          <p:nvSpPr>
            <p:cNvPr id="48" name="TextBox 117">
              <a:extLst>
                <a:ext uri="{FF2B5EF4-FFF2-40B4-BE49-F238E27FC236}">
                  <a16:creationId xmlns:a16="http://schemas.microsoft.com/office/drawing/2014/main" id="{F8F7C30C-E6E7-449F-A3DA-0BB4A0101CF9}"/>
                </a:ext>
              </a:extLst>
            </p:cNvPr>
            <p:cNvSpPr txBox="1"/>
            <p:nvPr/>
          </p:nvSpPr>
          <p:spPr>
            <a:xfrm>
              <a:off x="332936" y="2689321"/>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t>Vocal control</a:t>
              </a:r>
            </a:p>
          </p:txBody>
        </p:sp>
        <p:sp>
          <p:nvSpPr>
            <p:cNvPr id="49" name="TextBox 118">
              <a:extLst>
                <a:ext uri="{FF2B5EF4-FFF2-40B4-BE49-F238E27FC236}">
                  <a16:creationId xmlns:a16="http://schemas.microsoft.com/office/drawing/2014/main" id="{B8C925D3-1486-47D3-8373-B9DE23AD97F6}"/>
                </a:ext>
              </a:extLst>
            </p:cNvPr>
            <p:cNvSpPr txBox="1"/>
            <p:nvPr/>
          </p:nvSpPr>
          <p:spPr>
            <a:xfrm>
              <a:off x="501981" y="3206800"/>
              <a:ext cx="2815855"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Turn taking, interruption, amplitude, disfluencies </a:t>
              </a:r>
            </a:p>
          </p:txBody>
        </p:sp>
      </p:grpSp>
      <p:grpSp>
        <p:nvGrpSpPr>
          <p:cNvPr id="95" name="Groupe 94">
            <a:extLst>
              <a:ext uri="{FF2B5EF4-FFF2-40B4-BE49-F238E27FC236}">
                <a16:creationId xmlns:a16="http://schemas.microsoft.com/office/drawing/2014/main" id="{425AC8C9-54FF-4A17-89F0-BBAB7EB03318}"/>
              </a:ext>
            </a:extLst>
          </p:cNvPr>
          <p:cNvGrpSpPr/>
          <p:nvPr/>
        </p:nvGrpSpPr>
        <p:grpSpPr>
          <a:xfrm>
            <a:off x="4170045" y="1981998"/>
            <a:ext cx="584858" cy="629672"/>
            <a:chOff x="4633372" y="1786113"/>
            <a:chExt cx="845374" cy="830998"/>
          </a:xfrm>
        </p:grpSpPr>
        <p:sp>
          <p:nvSpPr>
            <p:cNvPr id="37" name="Oval 94">
              <a:extLst>
                <a:ext uri="{FF2B5EF4-FFF2-40B4-BE49-F238E27FC236}">
                  <a16:creationId xmlns:a16="http://schemas.microsoft.com/office/drawing/2014/main" id="{4BB18D9F-2726-4D80-BE1E-AF7AF17C0D2D}"/>
                </a:ext>
              </a:extLst>
            </p:cNvPr>
            <p:cNvSpPr/>
            <p:nvPr/>
          </p:nvSpPr>
          <p:spPr>
            <a:xfrm flipH="1">
              <a:off x="4633372" y="1786113"/>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69" name="Image 68">
              <a:extLst>
                <a:ext uri="{FF2B5EF4-FFF2-40B4-BE49-F238E27FC236}">
                  <a16:creationId xmlns:a16="http://schemas.microsoft.com/office/drawing/2014/main" id="{99367C27-0617-4980-A8D5-3160BE574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933" y="1872519"/>
              <a:ext cx="575797" cy="668940"/>
            </a:xfrm>
            <a:prstGeom prst="rect">
              <a:avLst/>
            </a:prstGeom>
          </p:spPr>
        </p:pic>
      </p:grpSp>
      <p:grpSp>
        <p:nvGrpSpPr>
          <p:cNvPr id="96" name="Groupe 95">
            <a:extLst>
              <a:ext uri="{FF2B5EF4-FFF2-40B4-BE49-F238E27FC236}">
                <a16:creationId xmlns:a16="http://schemas.microsoft.com/office/drawing/2014/main" id="{C82005AB-A76A-4C27-B671-6B972C1BE174}"/>
              </a:ext>
            </a:extLst>
          </p:cNvPr>
          <p:cNvGrpSpPr/>
          <p:nvPr/>
        </p:nvGrpSpPr>
        <p:grpSpPr>
          <a:xfrm>
            <a:off x="3529547" y="3369029"/>
            <a:ext cx="584859" cy="575662"/>
            <a:chOff x="3818364" y="3505555"/>
            <a:chExt cx="845374" cy="830998"/>
          </a:xfrm>
        </p:grpSpPr>
        <p:sp>
          <p:nvSpPr>
            <p:cNvPr id="38" name="Oval 95">
              <a:extLst>
                <a:ext uri="{FF2B5EF4-FFF2-40B4-BE49-F238E27FC236}">
                  <a16:creationId xmlns:a16="http://schemas.microsoft.com/office/drawing/2014/main" id="{0E7B4AD5-08FD-4555-AAC4-F9A9A791633D}"/>
                </a:ext>
              </a:extLst>
            </p:cNvPr>
            <p:cNvSpPr/>
            <p:nvPr/>
          </p:nvSpPr>
          <p:spPr>
            <a:xfrm flipH="1">
              <a:off x="3818364" y="3505555"/>
              <a:ext cx="845374" cy="830998"/>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73" name="Image 72">
              <a:extLst>
                <a:ext uri="{FF2B5EF4-FFF2-40B4-BE49-F238E27FC236}">
                  <a16:creationId xmlns:a16="http://schemas.microsoft.com/office/drawing/2014/main" id="{60FD76A0-B879-4912-AA26-006363E6E6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589" y="3517222"/>
              <a:ext cx="784642" cy="784642"/>
            </a:xfrm>
            <a:prstGeom prst="rect">
              <a:avLst/>
            </a:prstGeom>
          </p:spPr>
        </p:pic>
      </p:grpSp>
      <p:grpSp>
        <p:nvGrpSpPr>
          <p:cNvPr id="2" name="Groupe 1">
            <a:extLst>
              <a:ext uri="{FF2B5EF4-FFF2-40B4-BE49-F238E27FC236}">
                <a16:creationId xmlns:a16="http://schemas.microsoft.com/office/drawing/2014/main" id="{D8EFFF21-B10B-4093-B72F-473FED19A13E}"/>
              </a:ext>
            </a:extLst>
          </p:cNvPr>
          <p:cNvGrpSpPr/>
          <p:nvPr/>
        </p:nvGrpSpPr>
        <p:grpSpPr>
          <a:xfrm>
            <a:off x="7520981" y="3577858"/>
            <a:ext cx="4379886" cy="724608"/>
            <a:chOff x="7416035" y="3184227"/>
            <a:chExt cx="4379886" cy="724608"/>
          </a:xfrm>
        </p:grpSpPr>
        <p:grpSp>
          <p:nvGrpSpPr>
            <p:cNvPr id="3" name="Groupe 2">
              <a:extLst>
                <a:ext uri="{FF2B5EF4-FFF2-40B4-BE49-F238E27FC236}">
                  <a16:creationId xmlns:a16="http://schemas.microsoft.com/office/drawing/2014/main" id="{9B126A36-BF04-49E8-AB24-5BD76C03A2F3}"/>
                </a:ext>
              </a:extLst>
            </p:cNvPr>
            <p:cNvGrpSpPr/>
            <p:nvPr/>
          </p:nvGrpSpPr>
          <p:grpSpPr>
            <a:xfrm>
              <a:off x="7416035" y="3184227"/>
              <a:ext cx="584858" cy="584724"/>
              <a:chOff x="7359664" y="4357187"/>
              <a:chExt cx="876179" cy="901550"/>
            </a:xfrm>
          </p:grpSpPr>
          <p:sp>
            <p:nvSpPr>
              <p:cNvPr id="36" name="Oval 11">
                <a:extLst>
                  <a:ext uri="{FF2B5EF4-FFF2-40B4-BE49-F238E27FC236}">
                    <a16:creationId xmlns:a16="http://schemas.microsoft.com/office/drawing/2014/main" id="{9FA6F0AB-39D6-41E8-AE7F-3BA414EC50FC}"/>
                  </a:ext>
                </a:extLst>
              </p:cNvPr>
              <p:cNvSpPr/>
              <p:nvPr/>
            </p:nvSpPr>
            <p:spPr>
              <a:xfrm>
                <a:off x="7359664" y="4357187"/>
                <a:ext cx="876179" cy="901550"/>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63" name="Image 62">
                <a:extLst>
                  <a:ext uri="{FF2B5EF4-FFF2-40B4-BE49-F238E27FC236}">
                    <a16:creationId xmlns:a16="http://schemas.microsoft.com/office/drawing/2014/main" id="{19435C84-2402-4C62-A1CF-97C5BD373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4577" y="4487860"/>
                <a:ext cx="602045" cy="602045"/>
              </a:xfrm>
              <a:prstGeom prst="rect">
                <a:avLst/>
              </a:prstGeom>
            </p:spPr>
          </p:pic>
        </p:grpSp>
        <p:sp>
          <p:nvSpPr>
            <p:cNvPr id="85" name="TextBox 114">
              <a:extLst>
                <a:ext uri="{FF2B5EF4-FFF2-40B4-BE49-F238E27FC236}">
                  <a16:creationId xmlns:a16="http://schemas.microsoft.com/office/drawing/2014/main" id="{88AE981B-E78D-4FEE-9165-9AEFBEFA8C41}"/>
                </a:ext>
              </a:extLst>
            </p:cNvPr>
            <p:cNvSpPr txBox="1"/>
            <p:nvPr/>
          </p:nvSpPr>
          <p:spPr>
            <a:xfrm>
              <a:off x="8022216" y="3249134"/>
              <a:ext cx="3773705"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 Vocal tone and frequency</a:t>
              </a:r>
            </a:p>
          </p:txBody>
        </p:sp>
        <p:sp>
          <p:nvSpPr>
            <p:cNvPr id="86" name="TextBox 115">
              <a:extLst>
                <a:ext uri="{FF2B5EF4-FFF2-40B4-BE49-F238E27FC236}">
                  <a16:creationId xmlns:a16="http://schemas.microsoft.com/office/drawing/2014/main" id="{830DC07F-41B3-4273-BAF9-B7AE31E8C4A6}"/>
                </a:ext>
              </a:extLst>
            </p:cNvPr>
            <p:cNvSpPr txBox="1"/>
            <p:nvPr/>
          </p:nvSpPr>
          <p:spPr>
            <a:xfrm>
              <a:off x="8127141" y="3570281"/>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i="1" dirty="0">
                  <a:solidFill>
                    <a:schemeClr val="accent1">
                      <a:lumMod val="75000"/>
                    </a:schemeClr>
                  </a:solidFill>
                </a:rPr>
                <a:t>(Gebhard et al, 14)</a:t>
              </a:r>
              <a:endParaRPr lang="en-US" sz="1400" b="1" i="1" dirty="0">
                <a:solidFill>
                  <a:schemeClr val="accent1">
                    <a:lumMod val="75000"/>
                  </a:schemeClr>
                </a:solidFill>
              </a:endParaRPr>
            </a:p>
          </p:txBody>
        </p:sp>
      </p:grpSp>
      <p:grpSp>
        <p:nvGrpSpPr>
          <p:cNvPr id="9" name="Groupe 8">
            <a:extLst>
              <a:ext uri="{FF2B5EF4-FFF2-40B4-BE49-F238E27FC236}">
                <a16:creationId xmlns:a16="http://schemas.microsoft.com/office/drawing/2014/main" id="{43F85FB7-08E6-43B7-97EE-DF48086405F6}"/>
              </a:ext>
            </a:extLst>
          </p:cNvPr>
          <p:cNvGrpSpPr/>
          <p:nvPr/>
        </p:nvGrpSpPr>
        <p:grpSpPr>
          <a:xfrm>
            <a:off x="7257320" y="4422163"/>
            <a:ext cx="3599164" cy="687218"/>
            <a:chOff x="7086021" y="4375954"/>
            <a:chExt cx="3599164" cy="687218"/>
          </a:xfrm>
        </p:grpSpPr>
        <p:grpSp>
          <p:nvGrpSpPr>
            <p:cNvPr id="90" name="Groupe 89">
              <a:extLst>
                <a:ext uri="{FF2B5EF4-FFF2-40B4-BE49-F238E27FC236}">
                  <a16:creationId xmlns:a16="http://schemas.microsoft.com/office/drawing/2014/main" id="{AD30B2C2-979A-46FC-BE7E-89133DE24B67}"/>
                </a:ext>
              </a:extLst>
            </p:cNvPr>
            <p:cNvGrpSpPr/>
            <p:nvPr/>
          </p:nvGrpSpPr>
          <p:grpSpPr>
            <a:xfrm>
              <a:off x="7086021" y="4375954"/>
              <a:ext cx="584859" cy="584724"/>
              <a:chOff x="6428255" y="5075671"/>
              <a:chExt cx="898071" cy="919041"/>
            </a:xfrm>
          </p:grpSpPr>
          <p:sp>
            <p:nvSpPr>
              <p:cNvPr id="60" name="Oval 11">
                <a:extLst>
                  <a:ext uri="{FF2B5EF4-FFF2-40B4-BE49-F238E27FC236}">
                    <a16:creationId xmlns:a16="http://schemas.microsoft.com/office/drawing/2014/main" id="{EE0DDA8F-4AE1-4C2F-BCBC-BEA0E20372A1}"/>
                  </a:ext>
                </a:extLst>
              </p:cNvPr>
              <p:cNvSpPr/>
              <p:nvPr/>
            </p:nvSpPr>
            <p:spPr>
              <a:xfrm>
                <a:off x="6454604" y="5075671"/>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16" name="Image 15">
                <a:extLst>
                  <a:ext uri="{FF2B5EF4-FFF2-40B4-BE49-F238E27FC236}">
                    <a16:creationId xmlns:a16="http://schemas.microsoft.com/office/drawing/2014/main" id="{7DDBB67C-CC77-42DA-A996-D00A9398F7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28255" y="5096641"/>
                <a:ext cx="898071" cy="898071"/>
              </a:xfrm>
              <a:prstGeom prst="rect">
                <a:avLst/>
              </a:prstGeom>
            </p:spPr>
          </p:pic>
        </p:grpSp>
        <p:sp>
          <p:nvSpPr>
            <p:cNvPr id="88" name="TextBox 114">
              <a:extLst>
                <a:ext uri="{FF2B5EF4-FFF2-40B4-BE49-F238E27FC236}">
                  <a16:creationId xmlns:a16="http://schemas.microsoft.com/office/drawing/2014/main" id="{8B7F983E-1C9F-4774-AB9D-FCEFD20DB11B}"/>
                </a:ext>
              </a:extLst>
            </p:cNvPr>
            <p:cNvSpPr txBox="1"/>
            <p:nvPr/>
          </p:nvSpPr>
          <p:spPr>
            <a:xfrm>
              <a:off x="7748097" y="4425577"/>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Facial expressions</a:t>
              </a:r>
            </a:p>
          </p:txBody>
        </p:sp>
        <p:sp>
          <p:nvSpPr>
            <p:cNvPr id="89" name="TextBox 115">
              <a:extLst>
                <a:ext uri="{FF2B5EF4-FFF2-40B4-BE49-F238E27FC236}">
                  <a16:creationId xmlns:a16="http://schemas.microsoft.com/office/drawing/2014/main" id="{A098B98F-C839-41A5-926E-436A54DD9582}"/>
                </a:ext>
              </a:extLst>
            </p:cNvPr>
            <p:cNvSpPr txBox="1"/>
            <p:nvPr/>
          </p:nvSpPr>
          <p:spPr>
            <a:xfrm>
              <a:off x="7748097" y="4724618"/>
              <a:ext cx="2929293" cy="33855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dirty="0">
                  <a:solidFill>
                    <a:schemeClr val="accent1">
                      <a:lumMod val="75000"/>
                    </a:schemeClr>
                  </a:solidFill>
                </a:rPr>
                <a:t> 15)</a:t>
              </a:r>
            </a:p>
          </p:txBody>
        </p:sp>
      </p:grpSp>
      <p:sp>
        <p:nvSpPr>
          <p:cNvPr id="93" name="Rectangle 92">
            <a:extLst>
              <a:ext uri="{FF2B5EF4-FFF2-40B4-BE49-F238E27FC236}">
                <a16:creationId xmlns:a16="http://schemas.microsoft.com/office/drawing/2014/main" id="{3DB9C983-C5E5-43A8-882B-6620F131D726}"/>
              </a:ext>
            </a:extLst>
          </p:cNvPr>
          <p:cNvSpPr/>
          <p:nvPr/>
        </p:nvSpPr>
        <p:spPr>
          <a:xfrm>
            <a:off x="7868461" y="3570407"/>
            <a:ext cx="184731" cy="369332"/>
          </a:xfrm>
          <a:prstGeom prst="rect">
            <a:avLst/>
          </a:prstGeom>
        </p:spPr>
        <p:txBody>
          <a:bodyPr wrap="none">
            <a:spAutoFit/>
          </a:bodyPr>
          <a:lstStyle/>
          <a:p>
            <a:endParaRPr lang="fr-FR" dirty="0"/>
          </a:p>
        </p:txBody>
      </p:sp>
      <p:sp>
        <p:nvSpPr>
          <p:cNvPr id="94" name="Rectangle 93">
            <a:extLst>
              <a:ext uri="{FF2B5EF4-FFF2-40B4-BE49-F238E27FC236}">
                <a16:creationId xmlns:a16="http://schemas.microsoft.com/office/drawing/2014/main" id="{68996BD8-9AA1-4FF3-AA5F-F472175C09FD}"/>
              </a:ext>
            </a:extLst>
          </p:cNvPr>
          <p:cNvSpPr/>
          <p:nvPr/>
        </p:nvSpPr>
        <p:spPr>
          <a:xfrm>
            <a:off x="490689" y="3154380"/>
            <a:ext cx="184731" cy="369332"/>
          </a:xfrm>
          <a:prstGeom prst="rect">
            <a:avLst/>
          </a:prstGeom>
        </p:spPr>
        <p:txBody>
          <a:bodyPr wrap="none">
            <a:spAutoFit/>
          </a:bodyPr>
          <a:lstStyle/>
          <a:p>
            <a:endParaRPr lang="fr-FR" dirty="0"/>
          </a:p>
        </p:txBody>
      </p:sp>
      <p:grpSp>
        <p:nvGrpSpPr>
          <p:cNvPr id="6" name="Groupe 5">
            <a:extLst>
              <a:ext uri="{FF2B5EF4-FFF2-40B4-BE49-F238E27FC236}">
                <a16:creationId xmlns:a16="http://schemas.microsoft.com/office/drawing/2014/main" id="{DAEB4919-3F84-412D-8EBD-05DF019D228D}"/>
              </a:ext>
            </a:extLst>
          </p:cNvPr>
          <p:cNvGrpSpPr/>
          <p:nvPr/>
        </p:nvGrpSpPr>
        <p:grpSpPr>
          <a:xfrm>
            <a:off x="7378450" y="2484956"/>
            <a:ext cx="5051400" cy="944044"/>
            <a:chOff x="7016379" y="2101028"/>
            <a:chExt cx="5051400" cy="944044"/>
          </a:xfrm>
        </p:grpSpPr>
        <p:grpSp>
          <p:nvGrpSpPr>
            <p:cNvPr id="78" name="Group 113">
              <a:extLst>
                <a:ext uri="{FF2B5EF4-FFF2-40B4-BE49-F238E27FC236}">
                  <a16:creationId xmlns:a16="http://schemas.microsoft.com/office/drawing/2014/main" id="{FC6933E7-3708-43F5-9950-5EE4F3DBF3B2}"/>
                </a:ext>
              </a:extLst>
            </p:cNvPr>
            <p:cNvGrpSpPr/>
            <p:nvPr/>
          </p:nvGrpSpPr>
          <p:grpSpPr>
            <a:xfrm>
              <a:off x="7653722" y="2101028"/>
              <a:ext cx="4414057" cy="944044"/>
              <a:chOff x="8921977" y="1528280"/>
              <a:chExt cx="2945739" cy="944044"/>
            </a:xfrm>
          </p:grpSpPr>
          <p:sp>
            <p:nvSpPr>
              <p:cNvPr id="79" name="TextBox 114">
                <a:extLst>
                  <a:ext uri="{FF2B5EF4-FFF2-40B4-BE49-F238E27FC236}">
                    <a16:creationId xmlns:a16="http://schemas.microsoft.com/office/drawing/2014/main" id="{85F682B5-FE74-4665-A87C-AF6D9C0307C7}"/>
                  </a:ext>
                </a:extLst>
              </p:cNvPr>
              <p:cNvSpPr txBox="1"/>
              <p:nvPr/>
            </p:nvSpPr>
            <p:spPr>
              <a:xfrm>
                <a:off x="8921977" y="1528280"/>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Gaze orientation</a:t>
                </a:r>
              </a:p>
            </p:txBody>
          </p:sp>
          <p:sp>
            <p:nvSpPr>
              <p:cNvPr id="80" name="TextBox 115">
                <a:extLst>
                  <a:ext uri="{FF2B5EF4-FFF2-40B4-BE49-F238E27FC236}">
                    <a16:creationId xmlns:a16="http://schemas.microsoft.com/office/drawing/2014/main" id="{D4F28A63-6F53-4B88-9AE3-BD648DE3F0CC}"/>
                  </a:ext>
                </a:extLst>
              </p:cNvPr>
              <p:cNvSpPr txBox="1"/>
              <p:nvPr/>
            </p:nvSpPr>
            <p:spPr>
              <a:xfrm>
                <a:off x="8938423" y="2102992"/>
                <a:ext cx="2929293"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visual dominance ratio, gaze</a:t>
                </a:r>
              </a:p>
            </p:txBody>
          </p:sp>
        </p:grpSp>
        <p:grpSp>
          <p:nvGrpSpPr>
            <p:cNvPr id="97" name="Groupe 96">
              <a:extLst>
                <a:ext uri="{FF2B5EF4-FFF2-40B4-BE49-F238E27FC236}">
                  <a16:creationId xmlns:a16="http://schemas.microsoft.com/office/drawing/2014/main" id="{645E848E-28AD-439F-9048-9AFB87C66177}"/>
                </a:ext>
              </a:extLst>
            </p:cNvPr>
            <p:cNvGrpSpPr/>
            <p:nvPr/>
          </p:nvGrpSpPr>
          <p:grpSpPr>
            <a:xfrm>
              <a:off x="7016379" y="2201526"/>
              <a:ext cx="584858" cy="629672"/>
              <a:chOff x="7105500" y="2808535"/>
              <a:chExt cx="845375" cy="898071"/>
            </a:xfrm>
          </p:grpSpPr>
          <p:sp>
            <p:nvSpPr>
              <p:cNvPr id="35" name="Oval 9">
                <a:extLst>
                  <a:ext uri="{FF2B5EF4-FFF2-40B4-BE49-F238E27FC236}">
                    <a16:creationId xmlns:a16="http://schemas.microsoft.com/office/drawing/2014/main" id="{68481268-340F-48FF-9847-F2DD607C6DD9}"/>
                  </a:ext>
                </a:extLst>
              </p:cNvPr>
              <p:cNvSpPr/>
              <p:nvPr/>
            </p:nvSpPr>
            <p:spPr>
              <a:xfrm>
                <a:off x="7105500" y="2808535"/>
                <a:ext cx="845375"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pic>
            <p:nvPicPr>
              <p:cNvPr id="92" name="Image 91">
                <a:extLst>
                  <a:ext uri="{FF2B5EF4-FFF2-40B4-BE49-F238E27FC236}">
                    <a16:creationId xmlns:a16="http://schemas.microsoft.com/office/drawing/2014/main" id="{15D4CCD4-BC09-4E58-89F8-D67A248DFE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8054" y="2902077"/>
                <a:ext cx="700265" cy="700265"/>
              </a:xfrm>
              <a:prstGeom prst="rect">
                <a:avLst/>
              </a:prstGeom>
            </p:spPr>
          </p:pic>
        </p:grpSp>
        <p:sp>
          <p:nvSpPr>
            <p:cNvPr id="98" name="Rectangle 97">
              <a:extLst>
                <a:ext uri="{FF2B5EF4-FFF2-40B4-BE49-F238E27FC236}">
                  <a16:creationId xmlns:a16="http://schemas.microsoft.com/office/drawing/2014/main" id="{7F6E2829-1E98-4F36-AE69-8B5113B897B0}"/>
                </a:ext>
              </a:extLst>
            </p:cNvPr>
            <p:cNvSpPr/>
            <p:nvPr/>
          </p:nvSpPr>
          <p:spPr>
            <a:xfrm>
              <a:off x="7556241" y="2422426"/>
              <a:ext cx="3927253" cy="338554"/>
            </a:xfrm>
            <a:prstGeom prst="rect">
              <a:avLst/>
            </a:prstGeom>
          </p:spPr>
          <p:txBody>
            <a:bodyPr wrap="square">
              <a:spAutoFit/>
            </a:bodyPr>
            <a:lstStyle/>
            <a:p>
              <a:pPr algn="just"/>
              <a:r>
                <a:rPr lang="fr-FR" sz="1600" b="1" i="1" dirty="0">
                  <a:solidFill>
                    <a:schemeClr val="accent1">
                      <a:lumMod val="75000"/>
                    </a:schemeClr>
                  </a:solidFill>
                </a:rPr>
                <a:t>(Gebhard et al, 08 ; Bee, André et al, 10)</a:t>
              </a:r>
              <a:endParaRPr lang="en-US" sz="1600" b="1" i="1" dirty="0">
                <a:solidFill>
                  <a:schemeClr val="accent1">
                    <a:lumMod val="75000"/>
                  </a:schemeClr>
                </a:solidFill>
              </a:endParaRPr>
            </a:p>
          </p:txBody>
        </p:sp>
      </p:grpSp>
      <p:sp>
        <p:nvSpPr>
          <p:cNvPr id="100" name="Rectangle 99">
            <a:extLst>
              <a:ext uri="{FF2B5EF4-FFF2-40B4-BE49-F238E27FC236}">
                <a16:creationId xmlns:a16="http://schemas.microsoft.com/office/drawing/2014/main" id="{A267650C-1031-4530-9AD0-7F0FE60CA275}"/>
              </a:ext>
            </a:extLst>
          </p:cNvPr>
          <p:cNvSpPr/>
          <p:nvPr/>
        </p:nvSpPr>
        <p:spPr>
          <a:xfrm>
            <a:off x="2115859" y="2044074"/>
            <a:ext cx="1975413" cy="338554"/>
          </a:xfrm>
          <a:prstGeom prst="rect">
            <a:avLst/>
          </a:prstGeom>
        </p:spPr>
        <p:txBody>
          <a:bodyPr wrap="none">
            <a:spAutoFit/>
          </a:bodyPr>
          <a:lstStyle/>
          <a:p>
            <a:r>
              <a:rPr lang="en-US" sz="1600" b="1" i="1" dirty="0">
                <a:solidFill>
                  <a:schemeClr val="accent1">
                    <a:lumMod val="75000"/>
                  </a:schemeClr>
                </a:solidFill>
              </a:rPr>
              <a:t>(</a:t>
            </a:r>
            <a:r>
              <a:rPr lang="fr-FR" sz="1600" b="1" i="1" dirty="0">
                <a:solidFill>
                  <a:schemeClr val="accent1">
                    <a:lumMod val="75000"/>
                  </a:schemeClr>
                </a:solidFill>
              </a:rPr>
              <a:t>Bee, André et al, 10)</a:t>
            </a:r>
            <a:endParaRPr lang="fr-FR" sz="1600" dirty="0"/>
          </a:p>
        </p:txBody>
      </p:sp>
      <p:grpSp>
        <p:nvGrpSpPr>
          <p:cNvPr id="10" name="Groupe 9">
            <a:extLst>
              <a:ext uri="{FF2B5EF4-FFF2-40B4-BE49-F238E27FC236}">
                <a16:creationId xmlns:a16="http://schemas.microsoft.com/office/drawing/2014/main" id="{97A311CA-1268-4BA4-8897-9766BFF48C80}"/>
              </a:ext>
            </a:extLst>
          </p:cNvPr>
          <p:cNvGrpSpPr/>
          <p:nvPr/>
        </p:nvGrpSpPr>
        <p:grpSpPr>
          <a:xfrm>
            <a:off x="6671160" y="1722342"/>
            <a:ext cx="7924358" cy="970229"/>
            <a:chOff x="6039757" y="1399623"/>
            <a:chExt cx="7924358" cy="970229"/>
          </a:xfrm>
        </p:grpSpPr>
        <p:grpSp>
          <p:nvGrpSpPr>
            <p:cNvPr id="30" name="Group 113">
              <a:extLst>
                <a:ext uri="{FF2B5EF4-FFF2-40B4-BE49-F238E27FC236}">
                  <a16:creationId xmlns:a16="http://schemas.microsoft.com/office/drawing/2014/main" id="{6E4A8A32-0FB3-470D-83A4-31D28F026E10}"/>
                </a:ext>
              </a:extLst>
            </p:cNvPr>
            <p:cNvGrpSpPr/>
            <p:nvPr/>
          </p:nvGrpSpPr>
          <p:grpSpPr>
            <a:xfrm>
              <a:off x="6736951" y="1399623"/>
              <a:ext cx="3733307" cy="970229"/>
              <a:chOff x="8864893" y="1715786"/>
              <a:chExt cx="2972064" cy="970229"/>
            </a:xfrm>
          </p:grpSpPr>
          <p:sp>
            <p:nvSpPr>
              <p:cNvPr id="50" name="TextBox 114">
                <a:extLst>
                  <a:ext uri="{FF2B5EF4-FFF2-40B4-BE49-F238E27FC236}">
                    <a16:creationId xmlns:a16="http://schemas.microsoft.com/office/drawing/2014/main" id="{90984E6C-4EAC-48B9-8B41-0849956F104E}"/>
                  </a:ext>
                </a:extLst>
              </p:cNvPr>
              <p:cNvSpPr txBox="1"/>
              <p:nvPr/>
            </p:nvSpPr>
            <p:spPr>
              <a:xfrm>
                <a:off x="8864893" y="1715786"/>
                <a:ext cx="293708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Kinesics cues </a:t>
                </a:r>
              </a:p>
            </p:txBody>
          </p:sp>
          <p:sp>
            <p:nvSpPr>
              <p:cNvPr id="51" name="TextBox 115">
                <a:extLst>
                  <a:ext uri="{FF2B5EF4-FFF2-40B4-BE49-F238E27FC236}">
                    <a16:creationId xmlns:a16="http://schemas.microsoft.com/office/drawing/2014/main" id="{70C9E57F-46AA-4048-AEBC-13B6FCEB6B42}"/>
                  </a:ext>
                </a:extLst>
              </p:cNvPr>
              <p:cNvSpPr txBox="1"/>
              <p:nvPr/>
            </p:nvSpPr>
            <p:spPr>
              <a:xfrm>
                <a:off x="8907664" y="2039684"/>
                <a:ext cx="2929293"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Posture, body movement, gestures</a:t>
                </a:r>
                <a:endParaRPr lang="en-US" dirty="0">
                  <a:solidFill>
                    <a:schemeClr val="tx1">
                      <a:lumMod val="65000"/>
                      <a:lumOff val="35000"/>
                    </a:schemeClr>
                  </a:solidFill>
                </a:endParaRPr>
              </a:p>
            </p:txBody>
          </p:sp>
        </p:grpSp>
        <p:sp>
          <p:nvSpPr>
            <p:cNvPr id="99" name="Rectangle 98">
              <a:extLst>
                <a:ext uri="{FF2B5EF4-FFF2-40B4-BE49-F238E27FC236}">
                  <a16:creationId xmlns:a16="http://schemas.microsoft.com/office/drawing/2014/main" id="{EDCF51DE-9FF0-4C63-8818-44A04FA13A6A}"/>
                </a:ext>
              </a:extLst>
            </p:cNvPr>
            <p:cNvSpPr/>
            <p:nvPr/>
          </p:nvSpPr>
          <p:spPr>
            <a:xfrm>
              <a:off x="8059502" y="1460787"/>
              <a:ext cx="5904613" cy="323165"/>
            </a:xfrm>
            <a:prstGeom prst="rect">
              <a:avLst/>
            </a:prstGeom>
          </p:spPr>
          <p:txBody>
            <a:bodyPr wrap="square">
              <a:spAutoFit/>
            </a:bodyPr>
            <a:lstStyle/>
            <a:p>
              <a:r>
                <a:rPr lang="en-US" sz="1500" b="1" i="1" dirty="0">
                  <a:solidFill>
                    <a:schemeClr val="accent1">
                      <a:lumMod val="75000"/>
                    </a:schemeClr>
                  </a:solidFill>
                </a:rPr>
                <a:t>(</a:t>
              </a:r>
              <a:r>
                <a:rPr lang="fr-FR" sz="1500" b="1" i="1" dirty="0">
                  <a:solidFill>
                    <a:schemeClr val="accent1">
                      <a:lumMod val="75000"/>
                    </a:schemeClr>
                  </a:solidFill>
                </a:rPr>
                <a:t>Bee, André et al, 10 ; </a:t>
              </a:r>
              <a:r>
                <a:rPr lang="fr-FR" sz="1500" b="1" i="1" dirty="0" err="1">
                  <a:solidFill>
                    <a:schemeClr val="accent1">
                      <a:lumMod val="75000"/>
                    </a:schemeClr>
                  </a:solidFill>
                </a:rPr>
                <a:t>Strassmann</a:t>
              </a:r>
              <a:r>
                <a:rPr lang="fr-FR" sz="1500" b="1" i="1" dirty="0">
                  <a:solidFill>
                    <a:schemeClr val="accent1">
                      <a:lumMod val="75000"/>
                    </a:schemeClr>
                  </a:solidFill>
                </a:rPr>
                <a:t> et al, 16)</a:t>
              </a:r>
              <a:endParaRPr lang="fr-FR" sz="1500" dirty="0"/>
            </a:p>
          </p:txBody>
        </p:sp>
        <p:grpSp>
          <p:nvGrpSpPr>
            <p:cNvPr id="105" name="Groupe 104">
              <a:extLst>
                <a:ext uri="{FF2B5EF4-FFF2-40B4-BE49-F238E27FC236}">
                  <a16:creationId xmlns:a16="http://schemas.microsoft.com/office/drawing/2014/main" id="{AC3D80CC-057A-455B-B0DF-1DB66EC35F34}"/>
                </a:ext>
              </a:extLst>
            </p:cNvPr>
            <p:cNvGrpSpPr/>
            <p:nvPr/>
          </p:nvGrpSpPr>
          <p:grpSpPr>
            <a:xfrm>
              <a:off x="6039757" y="1422102"/>
              <a:ext cx="586181" cy="629672"/>
              <a:chOff x="6760522" y="1443200"/>
              <a:chExt cx="836396" cy="898071"/>
            </a:xfrm>
          </p:grpSpPr>
          <p:sp>
            <p:nvSpPr>
              <p:cNvPr id="34" name="Oval 7">
                <a:extLst>
                  <a:ext uri="{FF2B5EF4-FFF2-40B4-BE49-F238E27FC236}">
                    <a16:creationId xmlns:a16="http://schemas.microsoft.com/office/drawing/2014/main" id="{545A6F33-BC3F-4F59-8500-F0D4AAC21AC5}"/>
                  </a:ext>
                </a:extLst>
              </p:cNvPr>
              <p:cNvSpPr/>
              <p:nvPr/>
            </p:nvSpPr>
            <p:spPr>
              <a:xfrm>
                <a:off x="6760522" y="1443200"/>
                <a:ext cx="836396" cy="898071"/>
              </a:xfrm>
              <a:prstGeom prst="ellipse">
                <a:avLst/>
              </a:prstGeom>
              <a:solidFill>
                <a:schemeClr val="accent4">
                  <a:lumMod val="20000"/>
                  <a:lumOff val="8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pic>
            <p:nvPicPr>
              <p:cNvPr id="71" name="Image 70">
                <a:extLst>
                  <a:ext uri="{FF2B5EF4-FFF2-40B4-BE49-F238E27FC236}">
                    <a16:creationId xmlns:a16="http://schemas.microsoft.com/office/drawing/2014/main" id="{5F3C1D1D-B6CE-481B-8510-4ED1BDBEA2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84526" y="1615245"/>
                <a:ext cx="551960" cy="573233"/>
              </a:xfrm>
              <a:prstGeom prst="rect">
                <a:avLst/>
              </a:prstGeom>
            </p:spPr>
          </p:pic>
        </p:grpSp>
      </p:grpSp>
      <p:sp>
        <p:nvSpPr>
          <p:cNvPr id="5" name="Espace réservé du numéro de diapositive 4">
            <a:extLst>
              <a:ext uri="{FF2B5EF4-FFF2-40B4-BE49-F238E27FC236}">
                <a16:creationId xmlns:a16="http://schemas.microsoft.com/office/drawing/2014/main" id="{9CB6629E-8BAB-4EB3-AA58-734921B00B8E}"/>
              </a:ext>
            </a:extLst>
          </p:cNvPr>
          <p:cNvSpPr>
            <a:spLocks noGrp="1"/>
          </p:cNvSpPr>
          <p:nvPr>
            <p:ph type="sldNum" sz="quarter" idx="12"/>
          </p:nvPr>
        </p:nvSpPr>
        <p:spPr/>
        <p:txBody>
          <a:bodyPr/>
          <a:lstStyle/>
          <a:p>
            <a:fld id="{830C4335-9913-4F80-B9D7-EA4FD23BFB5C}" type="slidenum">
              <a:rPr lang="fr-FR" smtClean="0"/>
              <a:pPr/>
              <a:t>12</a:t>
            </a:fld>
            <a:endParaRPr lang="fr-FR" dirty="0"/>
          </a:p>
        </p:txBody>
      </p:sp>
      <p:sp>
        <p:nvSpPr>
          <p:cNvPr id="77" name="Rectangle 76">
            <a:extLst>
              <a:ext uri="{FF2B5EF4-FFF2-40B4-BE49-F238E27FC236}">
                <a16:creationId xmlns:a16="http://schemas.microsoft.com/office/drawing/2014/main" id="{FA56B94B-4C31-4D4D-95F9-E4A9B35246CF}"/>
              </a:ext>
            </a:extLst>
          </p:cNvPr>
          <p:cNvSpPr/>
          <p:nvPr/>
        </p:nvSpPr>
        <p:spPr>
          <a:xfrm>
            <a:off x="1340993" y="3621290"/>
            <a:ext cx="2098652" cy="338554"/>
          </a:xfrm>
          <a:prstGeom prst="rect">
            <a:avLst/>
          </a:prstGeom>
        </p:spPr>
        <p:txBody>
          <a:bodyPr wrap="none">
            <a:spAutoFit/>
          </a:bodyPr>
          <a:lstStyle/>
          <a:p>
            <a:pPr algn="r"/>
            <a:r>
              <a:rPr lang="en-US" sz="1600" b="1" i="1" dirty="0">
                <a:solidFill>
                  <a:schemeClr val="accent1">
                    <a:lumMod val="75000"/>
                  </a:schemeClr>
                </a:solidFill>
              </a:rPr>
              <a:t>(Frieze et McHugh, 92)</a:t>
            </a:r>
          </a:p>
        </p:txBody>
      </p:sp>
      <p:sp>
        <p:nvSpPr>
          <p:cNvPr id="11" name="Ellipse 10">
            <a:extLst>
              <a:ext uri="{FF2B5EF4-FFF2-40B4-BE49-F238E27FC236}">
                <a16:creationId xmlns:a16="http://schemas.microsoft.com/office/drawing/2014/main" id="{5751B3A2-6232-4D09-A717-FBF99ABE7633}"/>
              </a:ext>
            </a:extLst>
          </p:cNvPr>
          <p:cNvSpPr/>
          <p:nvPr/>
        </p:nvSpPr>
        <p:spPr>
          <a:xfrm>
            <a:off x="4164203" y="1950238"/>
            <a:ext cx="3384413" cy="3383996"/>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Open(sans)"/>
              </a:rPr>
              <a:t>Strategic </a:t>
            </a:r>
            <a:r>
              <a:rPr lang="fr-FR" sz="4000" b="1" dirty="0" err="1">
                <a:latin typeface="Open(sans)"/>
              </a:rPr>
              <a:t>behaviors</a:t>
            </a:r>
            <a:endParaRPr lang="fr-FR" sz="4000" b="1" dirty="0">
              <a:latin typeface="Open(sans)"/>
            </a:endParaRPr>
          </a:p>
        </p:txBody>
      </p:sp>
      <p:sp>
        <p:nvSpPr>
          <p:cNvPr id="12" name="ZoneTexte 11">
            <a:extLst>
              <a:ext uri="{FF2B5EF4-FFF2-40B4-BE49-F238E27FC236}">
                <a16:creationId xmlns:a16="http://schemas.microsoft.com/office/drawing/2014/main" id="{6BD44B56-4354-46AE-A4A2-4C1596DBBAF2}"/>
              </a:ext>
            </a:extLst>
          </p:cNvPr>
          <p:cNvSpPr txBox="1"/>
          <p:nvPr/>
        </p:nvSpPr>
        <p:spPr>
          <a:xfrm>
            <a:off x="1879200" y="5205600"/>
            <a:ext cx="1125308" cy="369332"/>
          </a:xfrm>
          <a:prstGeom prst="rect">
            <a:avLst/>
          </a:prstGeom>
          <a:noFill/>
        </p:spPr>
        <p:txBody>
          <a:bodyPr wrap="none" rtlCol="0">
            <a:spAutoFit/>
          </a:bodyPr>
          <a:lstStyle/>
          <a:p>
            <a:r>
              <a:rPr lang="fr-FR" dirty="0"/>
              <a:t>A changer</a:t>
            </a:r>
          </a:p>
        </p:txBody>
      </p:sp>
    </p:spTree>
    <p:extLst>
      <p:ext uri="{BB962C8B-B14F-4D97-AF65-F5344CB8AC3E}">
        <p14:creationId xmlns:p14="http://schemas.microsoft.com/office/powerpoint/2010/main" val="139596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a:t>
              </a:r>
              <a:r>
                <a:rPr lang="en-US" sz="2000" b="1" kern="0" dirty="0">
                  <a:solidFill>
                    <a:srgbClr val="4B2C50"/>
                  </a:solidFill>
                </a:rPr>
                <a:t> &amp; </a:t>
              </a:r>
              <a:r>
                <a:rPr lang="en-US" sz="2000" b="1" kern="0" dirty="0" err="1">
                  <a:solidFill>
                    <a:srgbClr val="4B2C50"/>
                  </a:solidFill>
                </a:rPr>
                <a:t>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 name="Espace réservé du numéro de diapositive 1">
            <a:extLst>
              <a:ext uri="{FF2B5EF4-FFF2-40B4-BE49-F238E27FC236}">
                <a16:creationId xmlns:a16="http://schemas.microsoft.com/office/drawing/2014/main" id="{F6EC637D-1AC5-4DFB-A81B-EBE1262430A3}"/>
              </a:ext>
            </a:extLst>
          </p:cNvPr>
          <p:cNvSpPr>
            <a:spLocks noGrp="1"/>
          </p:cNvSpPr>
          <p:nvPr>
            <p:ph type="sldNum" sz="quarter" idx="12"/>
          </p:nvPr>
        </p:nvSpPr>
        <p:spPr/>
        <p:txBody>
          <a:bodyPr/>
          <a:lstStyle/>
          <a:p>
            <a:fld id="{830C4335-9913-4F80-B9D7-EA4FD23BFB5C}" type="slidenum">
              <a:rPr lang="fr-FR" smtClean="0"/>
              <a:pPr/>
              <a:t>13</a:t>
            </a:fld>
            <a:endParaRPr lang="fr-FR" dirty="0"/>
          </a:p>
        </p:txBody>
      </p:sp>
    </p:spTree>
    <p:extLst>
      <p:ext uri="{BB962C8B-B14F-4D97-AF65-F5344CB8AC3E}">
        <p14:creationId xmlns:p14="http://schemas.microsoft.com/office/powerpoint/2010/main" val="72928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54918" y="1849581"/>
            <a:ext cx="10702082"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ZoneTexte 2">
            <a:extLst>
              <a:ext uri="{FF2B5EF4-FFF2-40B4-BE49-F238E27FC236}">
                <a16:creationId xmlns:a16="http://schemas.microsoft.com/office/drawing/2014/main" id="{A749EB1D-0284-47C5-9920-07607C2D2656}"/>
              </a:ext>
            </a:extLst>
          </p:cNvPr>
          <p:cNvSpPr txBox="1"/>
          <p:nvPr/>
        </p:nvSpPr>
        <p:spPr>
          <a:xfrm>
            <a:off x="1969902" y="4605317"/>
            <a:ext cx="8252195" cy="954107"/>
          </a:xfrm>
          <a:prstGeom prst="rect">
            <a:avLst/>
          </a:prstGeom>
          <a:noFill/>
        </p:spPr>
        <p:txBody>
          <a:bodyPr wrap="none" rtlCol="0">
            <a:spAutoFit/>
          </a:bodyPr>
          <a:lstStyle/>
          <a:p>
            <a:pPr algn="ctr"/>
            <a:r>
              <a:rPr lang="fr-FR" sz="2800" b="1" dirty="0" err="1">
                <a:solidFill>
                  <a:schemeClr val="accent3">
                    <a:lumMod val="20000"/>
                    <a:lumOff val="80000"/>
                  </a:schemeClr>
                </a:solidFill>
              </a:rPr>
              <a:t>Implementation</a:t>
            </a:r>
            <a:r>
              <a:rPr lang="fr-FR" sz="2800" b="1" dirty="0">
                <a:solidFill>
                  <a:schemeClr val="accent3">
                    <a:lumMod val="20000"/>
                    <a:lumOff val="80000"/>
                  </a:schemeClr>
                </a:solidFill>
              </a:rPr>
              <a:t> of </a:t>
            </a:r>
            <a:r>
              <a:rPr lang="fr-FR" sz="2800" b="1" dirty="0" err="1">
                <a:solidFill>
                  <a:schemeClr val="accent3">
                    <a:lumMod val="20000"/>
                    <a:lumOff val="80000"/>
                  </a:schemeClr>
                </a:solidFill>
              </a:rPr>
              <a:t>principles</a:t>
            </a:r>
            <a:r>
              <a:rPr lang="fr-FR" sz="2800" b="1" dirty="0">
                <a:solidFill>
                  <a:schemeClr val="accent3">
                    <a:lumMod val="20000"/>
                    <a:lumOff val="80000"/>
                  </a:schemeClr>
                </a:solidFill>
              </a:rPr>
              <a:t> of dominance </a:t>
            </a:r>
            <a:r>
              <a:rPr lang="fr-FR" sz="2800" b="1" dirty="0" err="1">
                <a:solidFill>
                  <a:schemeClr val="accent3">
                    <a:lumMod val="20000"/>
                    <a:lumOff val="80000"/>
                  </a:schemeClr>
                </a:solidFill>
              </a:rPr>
              <a:t>behaviors</a:t>
            </a:r>
            <a:r>
              <a:rPr lang="fr-FR" sz="2800" b="1" dirty="0">
                <a:solidFill>
                  <a:schemeClr val="accent3">
                    <a:lumMod val="20000"/>
                    <a:lumOff val="80000"/>
                  </a:schemeClr>
                </a:solidFill>
              </a:rPr>
              <a:t> </a:t>
            </a:r>
          </a:p>
          <a:p>
            <a:pPr algn="ctr"/>
            <a:r>
              <a:rPr lang="fr-FR" sz="2800" b="1" dirty="0">
                <a:solidFill>
                  <a:schemeClr val="accent3">
                    <a:lumMod val="20000"/>
                    <a:lumOff val="80000"/>
                  </a:schemeClr>
                </a:solidFill>
              </a:rPr>
              <a:t>in a </a:t>
            </a:r>
            <a:r>
              <a:rPr lang="fr-FR" sz="2800" b="1" dirty="0" err="1">
                <a:solidFill>
                  <a:schemeClr val="accent3">
                    <a:lumMod val="20000"/>
                    <a:lumOff val="80000"/>
                  </a:schemeClr>
                </a:solidFill>
              </a:rPr>
              <a:t>conversational</a:t>
            </a:r>
            <a:r>
              <a:rPr lang="fr-FR" sz="2800" b="1" dirty="0">
                <a:solidFill>
                  <a:schemeClr val="accent3">
                    <a:lumMod val="20000"/>
                    <a:lumOff val="80000"/>
                  </a:schemeClr>
                </a:solidFill>
              </a:rPr>
              <a:t> agent</a:t>
            </a:r>
          </a:p>
        </p:txBody>
      </p:sp>
      <p:sp>
        <p:nvSpPr>
          <p:cNvPr id="4" name="Espace réservé du numéro de diapositive 3">
            <a:extLst>
              <a:ext uri="{FF2B5EF4-FFF2-40B4-BE49-F238E27FC236}">
                <a16:creationId xmlns:a16="http://schemas.microsoft.com/office/drawing/2014/main" id="{F253F37A-1119-4946-9AAA-6D76EA3732F0}"/>
              </a:ext>
            </a:extLst>
          </p:cNvPr>
          <p:cNvSpPr>
            <a:spLocks noGrp="1"/>
          </p:cNvSpPr>
          <p:nvPr>
            <p:ph type="sldNum" sz="quarter" idx="12"/>
          </p:nvPr>
        </p:nvSpPr>
        <p:spPr>
          <a:xfrm>
            <a:off x="9118600" y="6324600"/>
            <a:ext cx="2743200" cy="365125"/>
          </a:xfrm>
        </p:spPr>
        <p:txBody>
          <a:bodyPr/>
          <a:lstStyle/>
          <a:p>
            <a:fld id="{830C4335-9913-4F80-B9D7-EA4FD23BFB5C}" type="slidenum">
              <a:rPr lang="fr-FR" sz="1400" b="1" smtClean="0"/>
              <a:t>14</a:t>
            </a:fld>
            <a:endParaRPr lang="fr-FR" sz="1400" b="1" dirty="0"/>
          </a:p>
        </p:txBody>
      </p:sp>
    </p:spTree>
    <p:extLst>
      <p:ext uri="{BB962C8B-B14F-4D97-AF65-F5344CB8AC3E}">
        <p14:creationId xmlns:p14="http://schemas.microsoft.com/office/powerpoint/2010/main" val="372476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15</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down)">
                                      <p:cBhvr>
                                        <p:cTn id="20" dur="500"/>
                                        <p:tgtEl>
                                          <p:spTgt spid="7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down)">
                                      <p:cBhvr>
                                        <p:cTn id="23" dur="500"/>
                                        <p:tgtEl>
                                          <p:spTgt spid="74"/>
                                        </p:tgtEl>
                                      </p:cBhvr>
                                    </p:animEffect>
                                  </p:childTnLst>
                                </p:cTn>
                              </p:par>
                              <p:par>
                                <p:cTn id="24" presetID="2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down)">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3" grpId="0" animBg="1"/>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31DB57-F0A9-42BD-82DB-F5D15CD942A5}"/>
              </a:ext>
            </a:extLst>
          </p:cNvPr>
          <p:cNvSpPr>
            <a:spLocks noGrp="1"/>
          </p:cNvSpPr>
          <p:nvPr>
            <p:ph type="sldNum" sz="quarter" idx="12"/>
          </p:nvPr>
        </p:nvSpPr>
        <p:spPr/>
        <p:txBody>
          <a:bodyPr/>
          <a:lstStyle/>
          <a:p>
            <a:fld id="{830C4335-9913-4F80-B9D7-EA4FD23BFB5C}" type="slidenum">
              <a:rPr lang="fr-FR" smtClean="0"/>
              <a:pPr/>
              <a:t>16</a:t>
            </a:fld>
            <a:endParaRPr lang="fr-FR" dirty="0"/>
          </a:p>
        </p:txBody>
      </p:sp>
      <p:grpSp>
        <p:nvGrpSpPr>
          <p:cNvPr id="5" name="Groupe 4">
            <a:extLst>
              <a:ext uri="{FF2B5EF4-FFF2-40B4-BE49-F238E27FC236}">
                <a16:creationId xmlns:a16="http://schemas.microsoft.com/office/drawing/2014/main" id="{C0BD75CD-4D97-42A4-B64E-A8C9D46DEAA0}"/>
              </a:ext>
            </a:extLst>
          </p:cNvPr>
          <p:cNvGrpSpPr/>
          <p:nvPr/>
        </p:nvGrpSpPr>
        <p:grpSpPr>
          <a:xfrm>
            <a:off x="5572815" y="4648481"/>
            <a:ext cx="2280267" cy="1465312"/>
            <a:chOff x="8349278" y="4977187"/>
            <a:chExt cx="1915875" cy="1465312"/>
          </a:xfrm>
        </p:grpSpPr>
        <p:sp>
          <p:nvSpPr>
            <p:cNvPr id="6" name="Shape 174">
              <a:extLst>
                <a:ext uri="{FF2B5EF4-FFF2-40B4-BE49-F238E27FC236}">
                  <a16:creationId xmlns:a16="http://schemas.microsoft.com/office/drawing/2014/main" id="{1039ACB6-B69D-4C56-90E3-7B83A263C78C}"/>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7" name="Shape 150">
              <a:extLst>
                <a:ext uri="{FF2B5EF4-FFF2-40B4-BE49-F238E27FC236}">
                  <a16:creationId xmlns:a16="http://schemas.microsoft.com/office/drawing/2014/main" id="{A601A699-52F0-4768-9EBE-14C0ABCF1AD1}"/>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8" name="Shape 163">
            <a:extLst>
              <a:ext uri="{FF2B5EF4-FFF2-40B4-BE49-F238E27FC236}">
                <a16:creationId xmlns:a16="http://schemas.microsoft.com/office/drawing/2014/main" id="{E73544FA-FF1A-4E6E-A10F-E14240EB91E4}"/>
              </a:ext>
            </a:extLst>
          </p:cNvPr>
          <p:cNvCxnSpPr>
            <a:cxnSpLocks/>
          </p:cNvCxnSpPr>
          <p:nvPr/>
        </p:nvCxnSpPr>
        <p:spPr>
          <a:xfrm>
            <a:off x="5105100" y="5385714"/>
            <a:ext cx="3232076" cy="0"/>
          </a:xfrm>
          <a:prstGeom prst="straightConnector1">
            <a:avLst/>
          </a:prstGeom>
          <a:noFill/>
          <a:ln w="9525" cap="flat" cmpd="sng">
            <a:solidFill>
              <a:srgbClr val="44546A"/>
            </a:solidFill>
            <a:prstDash val="solid"/>
            <a:round/>
            <a:headEnd type="none" w="lg" len="lg"/>
            <a:tailEnd type="triangle" w="lg" len="lg"/>
          </a:ln>
        </p:spPr>
      </p:cxnSp>
      <p:sp>
        <p:nvSpPr>
          <p:cNvPr id="9" name="Shape 164">
            <a:extLst>
              <a:ext uri="{FF2B5EF4-FFF2-40B4-BE49-F238E27FC236}">
                <a16:creationId xmlns:a16="http://schemas.microsoft.com/office/drawing/2014/main" id="{DD5F9B7F-216B-4BCA-B121-6727E17A21BB}"/>
              </a:ext>
            </a:extLst>
          </p:cNvPr>
          <p:cNvSpPr/>
          <p:nvPr/>
        </p:nvSpPr>
        <p:spPr>
          <a:xfrm>
            <a:off x="5781758" y="5087671"/>
            <a:ext cx="1611135"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2000" b="1" kern="0" dirty="0" err="1">
                <a:solidFill>
                  <a:srgbClr val="FFFFFF"/>
                </a:solidFill>
                <a:ea typeface="Calibri"/>
                <a:cs typeface="Calibri"/>
                <a:sym typeface="Calibri"/>
              </a:rPr>
              <a:t>Utterance</a:t>
            </a:r>
            <a:r>
              <a:rPr lang="fr-FR" sz="2000" b="1" kern="0" baseline="-25000" dirty="0" err="1">
                <a:solidFill>
                  <a:srgbClr val="FFFFFF"/>
                </a:solidFill>
                <a:ea typeface="Calibri"/>
                <a:cs typeface="Calibri"/>
                <a:sym typeface="Calibri"/>
              </a:rPr>
              <a:t>Self</a:t>
            </a:r>
            <a:endParaRPr lang="fr-FR" sz="2000" b="1" kern="0" baseline="-25000" dirty="0">
              <a:solidFill>
                <a:srgbClr val="FFFFFF"/>
              </a:solidFill>
              <a:ea typeface="Calibri"/>
              <a:cs typeface="Calibri"/>
              <a:sym typeface="Calibri"/>
            </a:endParaRPr>
          </a:p>
        </p:txBody>
      </p:sp>
      <p:cxnSp>
        <p:nvCxnSpPr>
          <p:cNvPr id="10" name="Shape 165">
            <a:extLst>
              <a:ext uri="{FF2B5EF4-FFF2-40B4-BE49-F238E27FC236}">
                <a16:creationId xmlns:a16="http://schemas.microsoft.com/office/drawing/2014/main" id="{80256291-9EBB-42A9-9390-801C81A9512A}"/>
              </a:ext>
            </a:extLst>
          </p:cNvPr>
          <p:cNvCxnSpPr>
            <a:cxnSpLocks/>
          </p:cNvCxnSpPr>
          <p:nvPr/>
        </p:nvCxnSpPr>
        <p:spPr>
          <a:xfrm flipH="1" flipV="1">
            <a:off x="5105101" y="5766747"/>
            <a:ext cx="3232075" cy="1"/>
          </a:xfrm>
          <a:prstGeom prst="straightConnector1">
            <a:avLst/>
          </a:prstGeom>
          <a:noFill/>
          <a:ln w="9525" cap="flat" cmpd="sng">
            <a:solidFill>
              <a:srgbClr val="44546A"/>
            </a:solidFill>
            <a:prstDash val="solid"/>
            <a:round/>
            <a:headEnd type="none" w="lg" len="lg"/>
            <a:tailEnd type="triangle" w="lg" len="lg"/>
          </a:ln>
        </p:spPr>
      </p:cxnSp>
      <p:sp>
        <p:nvSpPr>
          <p:cNvPr id="11" name="Shape 166">
            <a:extLst>
              <a:ext uri="{FF2B5EF4-FFF2-40B4-BE49-F238E27FC236}">
                <a16:creationId xmlns:a16="http://schemas.microsoft.com/office/drawing/2014/main" id="{B9DC28B1-65EE-4CC4-91EF-99B2A108B357}"/>
              </a:ext>
            </a:extLst>
          </p:cNvPr>
          <p:cNvSpPr/>
          <p:nvPr/>
        </p:nvSpPr>
        <p:spPr>
          <a:xfrm>
            <a:off x="5782248" y="5611431"/>
            <a:ext cx="1754081"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0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000" b="1" i="0" u="none" strike="noStrike" kern="0" cap="none" spc="0" normalizeH="0" baseline="-25000" noProof="0" dirty="0">
              <a:ln>
                <a:noFill/>
              </a:ln>
              <a:solidFill>
                <a:srgbClr val="FFFFFF"/>
              </a:solidFill>
              <a:effectLst/>
              <a:uLnTx/>
              <a:uFillTx/>
              <a:ea typeface="Calibri"/>
              <a:cs typeface="Calibri"/>
              <a:sym typeface="Calibri"/>
            </a:endParaRPr>
          </a:p>
        </p:txBody>
      </p:sp>
      <p:pic>
        <p:nvPicPr>
          <p:cNvPr id="12" name="Image 23">
            <a:extLst>
              <a:ext uri="{FF2B5EF4-FFF2-40B4-BE49-F238E27FC236}">
                <a16:creationId xmlns:a16="http://schemas.microsoft.com/office/drawing/2014/main" id="{35BF27BB-04DC-4592-B506-AF697A36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613" y="4889081"/>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175">
            <a:extLst>
              <a:ext uri="{FF2B5EF4-FFF2-40B4-BE49-F238E27FC236}">
                <a16:creationId xmlns:a16="http://schemas.microsoft.com/office/drawing/2014/main" id="{88A43ED6-E838-4527-BF06-89ACD5B847D1}"/>
              </a:ext>
            </a:extLst>
          </p:cNvPr>
          <p:cNvSpPr/>
          <p:nvPr/>
        </p:nvSpPr>
        <p:spPr>
          <a:xfrm>
            <a:off x="3580283" y="2227373"/>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14" name="Groupe 13">
            <a:extLst>
              <a:ext uri="{FF2B5EF4-FFF2-40B4-BE49-F238E27FC236}">
                <a16:creationId xmlns:a16="http://schemas.microsoft.com/office/drawing/2014/main" id="{6C41EE1B-7BA2-4226-BA32-8782E00A76B6}"/>
              </a:ext>
            </a:extLst>
          </p:cNvPr>
          <p:cNvGrpSpPr/>
          <p:nvPr/>
        </p:nvGrpSpPr>
        <p:grpSpPr>
          <a:xfrm>
            <a:off x="3564266" y="1960651"/>
            <a:ext cx="2413991" cy="1988315"/>
            <a:chOff x="6346706" y="2157874"/>
            <a:chExt cx="2413991" cy="1988315"/>
          </a:xfrm>
        </p:grpSpPr>
        <p:sp>
          <p:nvSpPr>
            <p:cNvPr id="15" name="Shape 174">
              <a:extLst>
                <a:ext uri="{FF2B5EF4-FFF2-40B4-BE49-F238E27FC236}">
                  <a16:creationId xmlns:a16="http://schemas.microsoft.com/office/drawing/2014/main" id="{046F6E47-2E7E-4D15-8FBF-905102B1F0CC}"/>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16" name="Shape 150">
              <a:extLst>
                <a:ext uri="{FF2B5EF4-FFF2-40B4-BE49-F238E27FC236}">
                  <a16:creationId xmlns:a16="http://schemas.microsoft.com/office/drawing/2014/main" id="{D7BFABD6-E159-45C8-BD2B-48B4D1E36FAA}"/>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17" name="Shape 147">
              <a:extLst>
                <a:ext uri="{FF2B5EF4-FFF2-40B4-BE49-F238E27FC236}">
                  <a16:creationId xmlns:a16="http://schemas.microsoft.com/office/drawing/2014/main" id="{78F91FE4-8552-4C2A-94CC-EFD49D691ADC}"/>
                </a:ext>
              </a:extLst>
            </p:cNvPr>
            <p:cNvSpPr/>
            <p:nvPr/>
          </p:nvSpPr>
          <p:spPr>
            <a:xfrm>
              <a:off x="6440715" y="303826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18" name="Shape 148">
              <a:extLst>
                <a:ext uri="{FF2B5EF4-FFF2-40B4-BE49-F238E27FC236}">
                  <a16:creationId xmlns:a16="http://schemas.microsoft.com/office/drawing/2014/main" id="{A6712AD6-A2CE-4E1D-816B-620D74BE1932}"/>
                </a:ext>
              </a:extLst>
            </p:cNvPr>
            <p:cNvSpPr/>
            <p:nvPr/>
          </p:nvSpPr>
          <p:spPr>
            <a:xfrm>
              <a:off x="7289022" y="3033085"/>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pic>
        <p:nvPicPr>
          <p:cNvPr id="22" name="Image 24">
            <a:extLst>
              <a:ext uri="{FF2B5EF4-FFF2-40B4-BE49-F238E27FC236}">
                <a16:creationId xmlns:a16="http://schemas.microsoft.com/office/drawing/2014/main" id="{062E475E-CC27-4D71-8FC8-91C4BE41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835" y="4889080"/>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re 1">
            <a:extLst>
              <a:ext uri="{FF2B5EF4-FFF2-40B4-BE49-F238E27FC236}">
                <a16:creationId xmlns:a16="http://schemas.microsoft.com/office/drawing/2014/main" id="{05861043-53FE-478F-8668-9C0C32D1EF91}"/>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domain:  </a:t>
            </a:r>
            <a:r>
              <a:rPr lang="en-US" sz="3200" b="1" cap="all" dirty="0">
                <a:solidFill>
                  <a:srgbClr val="2F3A46"/>
                </a:solidFill>
                <a:latin typeface="Open Sans" panose="020B0606030504020204" pitchFamily="34" charset="0"/>
              </a:rPr>
              <a:t>model based on preferences</a:t>
            </a:r>
            <a:endParaRPr lang="fr-FR" sz="3200" b="1" cap="all" dirty="0">
              <a:solidFill>
                <a:srgbClr val="2F3A46"/>
              </a:solidFill>
              <a:latin typeface="Open Sans" panose="020B0606030504020204" pitchFamily="34" charset="0"/>
            </a:endParaRPr>
          </a:p>
        </p:txBody>
      </p:sp>
    </p:spTree>
    <p:extLst>
      <p:ext uri="{BB962C8B-B14F-4D97-AF65-F5344CB8AC3E}">
        <p14:creationId xmlns:p14="http://schemas.microsoft.com/office/powerpoint/2010/main" val="2534252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44" name="Oval 18">
            <a:extLst>
              <a:ext uri="{FF2B5EF4-FFF2-40B4-BE49-F238E27FC236}">
                <a16:creationId xmlns:a16="http://schemas.microsoft.com/office/drawing/2014/main" id="{85726E61-3C22-4846-BCFB-C404550A12B2}"/>
              </a:ext>
            </a:extLst>
          </p:cNvPr>
          <p:cNvSpPr/>
          <p:nvPr/>
        </p:nvSpPr>
        <p:spPr>
          <a:xfrm>
            <a:off x="9499410" y="4510096"/>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9502627" y="5480615"/>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328175" y="3861704"/>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329722" y="2762093"/>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720566" y="2766556"/>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474493" y="1086141"/>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472097" y="2038806"/>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0"/>
            <a:endCxn id="44" idx="4"/>
          </p:cNvCxnSpPr>
          <p:nvPr/>
        </p:nvCxnSpPr>
        <p:spPr>
          <a:xfrm flipV="1">
            <a:off x="10003070" y="5026854"/>
            <a:ext cx="0" cy="4537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189524" y="3203458"/>
            <a:ext cx="457404" cy="13823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831836" y="3279184"/>
            <a:ext cx="1547" cy="5825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359211" y="3190769"/>
            <a:ext cx="508874" cy="1395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975758" y="2554554"/>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189524" y="2554554"/>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975758" y="1613332"/>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9693391" y="600443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600533" y="4479842"/>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3" name="ZoneTexte 72">
            <a:extLst>
              <a:ext uri="{FF2B5EF4-FFF2-40B4-BE49-F238E27FC236}">
                <a16:creationId xmlns:a16="http://schemas.microsoft.com/office/drawing/2014/main" id="{2FCF28E4-FABC-421B-AD23-DD8FA566B98B}"/>
              </a:ext>
            </a:extLst>
          </p:cNvPr>
          <p:cNvSpPr txBox="1"/>
          <p:nvPr/>
        </p:nvSpPr>
        <p:spPr>
          <a:xfrm>
            <a:off x="8304003" y="3295134"/>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985933" y="325469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733439" y="263211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693391" y="1544355"/>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573231" y="1147510"/>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582641" y="2102169"/>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858923" y="2806150"/>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598995" y="4575965"/>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346427" y="2801005"/>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9487297" y="5550670"/>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363036" y="3927582"/>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Price, ambiance}</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
        <p:nvSpPr>
          <p:cNvPr id="2" name="Espace réservé du numéro de diapositive 1">
            <a:extLst>
              <a:ext uri="{FF2B5EF4-FFF2-40B4-BE49-F238E27FC236}">
                <a16:creationId xmlns:a16="http://schemas.microsoft.com/office/drawing/2014/main" id="{5876D0C8-D98D-4626-9AE7-98FE8228C8FB}"/>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17</a:t>
            </a:fld>
            <a:endParaRPr lang="fr-FR" dirty="0"/>
          </a:p>
        </p:txBody>
      </p:sp>
      <p:sp>
        <p:nvSpPr>
          <p:cNvPr id="72" name="ZoneTexte 71">
            <a:extLst>
              <a:ext uri="{FF2B5EF4-FFF2-40B4-BE49-F238E27FC236}">
                <a16:creationId xmlns:a16="http://schemas.microsoft.com/office/drawing/2014/main" id="{D17C9119-C5C8-452E-B795-6ACE7AABA66B}"/>
              </a:ext>
            </a:extLst>
          </p:cNvPr>
          <p:cNvSpPr txBox="1"/>
          <p:nvPr/>
        </p:nvSpPr>
        <p:spPr>
          <a:xfrm>
            <a:off x="9938001" y="5049360"/>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3" grpId="0"/>
      <p:bldP spid="74" grpId="0"/>
      <p:bldP spid="75" grpId="0"/>
      <p:bldP spid="76" grpId="0"/>
      <p:bldP spid="77" grpId="0"/>
      <p:bldP spid="78" grpId="0"/>
      <p:bldP spid="79" grpId="0"/>
      <p:bldP spid="80" grpId="0"/>
      <p:bldP spid="81" grpId="0"/>
      <p:bldP spid="82" grpId="0"/>
      <p:bldP spid="83" grpId="0"/>
      <p:bldP spid="9"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3" name="Espace réservé du numéro de diapositive 2">
            <a:extLst>
              <a:ext uri="{FF2B5EF4-FFF2-40B4-BE49-F238E27FC236}">
                <a16:creationId xmlns:a16="http://schemas.microsoft.com/office/drawing/2014/main" id="{FC21CC98-26A0-4CD0-AEE3-CF402797527A}"/>
              </a:ext>
            </a:extLst>
          </p:cNvPr>
          <p:cNvSpPr>
            <a:spLocks noGrp="1"/>
          </p:cNvSpPr>
          <p:nvPr>
            <p:ph type="sldNum" sz="quarter" idx="12"/>
          </p:nvPr>
        </p:nvSpPr>
        <p:spPr/>
        <p:txBody>
          <a:bodyPr/>
          <a:lstStyle/>
          <a:p>
            <a:fld id="{830C4335-9913-4F80-B9D7-EA4FD23BFB5C}" type="slidenum">
              <a:rPr lang="fr-FR" smtClean="0"/>
              <a:pPr/>
              <a:t>18</a:t>
            </a:fld>
            <a:endParaRPr lang="fr-FR" dirty="0"/>
          </a:p>
        </p:txBody>
      </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
        <p:nvSpPr>
          <p:cNvPr id="3" name="Espace réservé du numéro de diapositive 2">
            <a:extLst>
              <a:ext uri="{FF2B5EF4-FFF2-40B4-BE49-F238E27FC236}">
                <a16:creationId xmlns:a16="http://schemas.microsoft.com/office/drawing/2014/main" id="{1BB15F84-C9DD-4430-AC0F-22B62DE677EA}"/>
              </a:ext>
            </a:extLst>
          </p:cNvPr>
          <p:cNvSpPr>
            <a:spLocks noGrp="1"/>
          </p:cNvSpPr>
          <p:nvPr>
            <p:ph type="sldNum" sz="quarter" idx="12"/>
          </p:nvPr>
        </p:nvSpPr>
        <p:spPr/>
        <p:txBody>
          <a:bodyPr/>
          <a:lstStyle/>
          <a:p>
            <a:fld id="{830C4335-9913-4F80-B9D7-EA4FD23BFB5C}" type="slidenum">
              <a:rPr lang="fr-FR" smtClean="0"/>
              <a:pPr/>
              <a:t>19</a:t>
            </a:fld>
            <a:endParaRPr lang="fr-FR" dirty="0"/>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flipV="1">
            <a:off x="4162817" y="5047854"/>
            <a:ext cx="1269657" cy="1178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40067" y="3556650"/>
            <a:ext cx="2182735" cy="187758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flipH="1">
            <a:off x="6022087" y="3955945"/>
            <a:ext cx="67799" cy="168252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4"/>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54" name="Ellipse 53">
            <a:extLst>
              <a:ext uri="{FF2B5EF4-FFF2-40B4-BE49-F238E27FC236}">
                <a16:creationId xmlns:a16="http://schemas.microsoft.com/office/drawing/2014/main" id="{44DB70F7-D8A2-41CF-8DFE-D406FD626DB7}"/>
              </a:ext>
            </a:extLst>
          </p:cNvPr>
          <p:cNvSpPr/>
          <p:nvPr/>
        </p:nvSpPr>
        <p:spPr>
          <a:xfrm>
            <a:off x="5832130" y="6128227"/>
            <a:ext cx="527739" cy="489599"/>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accent3"/>
              </a:solidFill>
            </a:endParaRPr>
          </a:p>
        </p:txBody>
      </p:sp>
      <p:cxnSp>
        <p:nvCxnSpPr>
          <p:cNvPr id="63" name="Straight Connector 3">
            <a:extLst>
              <a:ext uri="{FF2B5EF4-FFF2-40B4-BE49-F238E27FC236}">
                <a16:creationId xmlns:a16="http://schemas.microsoft.com/office/drawing/2014/main" id="{8F735BA1-CE09-49BA-8EA3-D0BC61460B2F}"/>
              </a:ext>
            </a:extLst>
          </p:cNvPr>
          <p:cNvCxnSpPr>
            <a:cxnSpLocks/>
            <a:stCxn id="54" idx="0"/>
            <a:endCxn id="66" idx="4"/>
          </p:cNvCxnSpPr>
          <p:nvPr/>
        </p:nvCxnSpPr>
        <p:spPr>
          <a:xfrm flipH="1" flipV="1">
            <a:off x="6022087" y="5638470"/>
            <a:ext cx="73913" cy="489757"/>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432474" y="4457237"/>
            <a:ext cx="1179225" cy="1181233"/>
            <a:chOff x="944494" y="1422896"/>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944494" y="1422896"/>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989681" y="1585782"/>
              <a:ext cx="1283458" cy="927103"/>
            </a:xfrm>
            <a:prstGeom prst="rect">
              <a:avLst/>
            </a:prstGeom>
            <a:noFill/>
          </p:spPr>
          <p:txBody>
            <a:bodyPr wrap="none" rtlCol="0">
              <a:spAutoFit/>
            </a:bodyPr>
            <a:lstStyle/>
            <a:p>
              <a:r>
                <a:rPr lang="fr-FR" sz="2400" b="1" dirty="0">
                  <a:solidFill>
                    <a:schemeClr val="accent5"/>
                  </a:solidFill>
                </a:rPr>
                <a:t>Agents </a:t>
              </a:r>
            </a:p>
            <a:p>
              <a:r>
                <a:rPr lang="fr-FR" sz="2400" b="1" dirty="0">
                  <a:solidFill>
                    <a:schemeClr val="accent5"/>
                  </a:solidFill>
                </a:rPr>
                <a:t>sociaux</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
        <p:nvSpPr>
          <p:cNvPr id="8" name="ZoneTexte 7">
            <a:extLst>
              <a:ext uri="{FF2B5EF4-FFF2-40B4-BE49-F238E27FC236}">
                <a16:creationId xmlns:a16="http://schemas.microsoft.com/office/drawing/2014/main" id="{95740092-1666-48AB-AD03-1A9C1C4FC3F5}"/>
              </a:ext>
            </a:extLst>
          </p:cNvPr>
          <p:cNvSpPr txBox="1"/>
          <p:nvPr/>
        </p:nvSpPr>
        <p:spPr>
          <a:xfrm>
            <a:off x="5889415" y="6027261"/>
            <a:ext cx="439544" cy="523220"/>
          </a:xfrm>
          <a:prstGeom prst="rect">
            <a:avLst/>
          </a:prstGeom>
          <a:noFill/>
        </p:spPr>
        <p:txBody>
          <a:bodyPr wrap="none" rtlCol="0">
            <a:spAutoFit/>
          </a:bodyPr>
          <a:lstStyle/>
          <a:p>
            <a:r>
              <a:rPr lang="fr-FR" sz="2800" b="1" dirty="0">
                <a:solidFill>
                  <a:schemeClr val="accent3"/>
                </a:solidFill>
              </a:rPr>
              <a:t>…</a:t>
            </a:r>
          </a:p>
        </p:txBody>
      </p:sp>
      <p:sp>
        <p:nvSpPr>
          <p:cNvPr id="10" name="Espace réservé du numéro de diapositive 9">
            <a:extLst>
              <a:ext uri="{FF2B5EF4-FFF2-40B4-BE49-F238E27FC236}">
                <a16:creationId xmlns:a16="http://schemas.microsoft.com/office/drawing/2014/main" id="{821AD54A-7456-479A-B549-E91D14DA3E68}"/>
              </a:ext>
            </a:extLst>
          </p:cNvPr>
          <p:cNvSpPr>
            <a:spLocks noGrp="1"/>
          </p:cNvSpPr>
          <p:nvPr>
            <p:ph type="sldNum" sz="quarter" idx="12"/>
          </p:nvPr>
        </p:nvSpPr>
        <p:spPr/>
        <p:txBody>
          <a:bodyPr/>
          <a:lstStyle/>
          <a:p>
            <a:fld id="{830C4335-9913-4F80-B9D7-EA4FD23BFB5C}" type="slidenum">
              <a:rPr lang="fr-FR" smtClean="0"/>
              <a:pPr/>
              <a:t>2</a:t>
            </a:fld>
            <a:endParaRPr lang="fr-FR"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924E3367-0CB8-4980-9C63-92D1DACE0707}"/>
              </a:ext>
            </a:extLst>
          </p:cNvPr>
          <p:cNvSpPr>
            <a:spLocks noGrp="1"/>
          </p:cNvSpPr>
          <p:nvPr>
            <p:ph type="sldNum" sz="quarter" idx="12"/>
          </p:nvPr>
        </p:nvSpPr>
        <p:spPr/>
        <p:txBody>
          <a:bodyPr/>
          <a:lstStyle/>
          <a:p>
            <a:fld id="{830C4335-9913-4F80-B9D7-EA4FD23BFB5C}" type="slidenum">
              <a:rPr lang="fr-FR" smtClean="0"/>
              <a:pPr/>
              <a:t>20</a:t>
            </a:fld>
            <a:endParaRPr lang="fr-FR" dirty="0"/>
          </a:p>
        </p:txBody>
      </p:sp>
    </p:spTree>
    <p:extLst>
      <p:ext uri="{BB962C8B-B14F-4D97-AF65-F5344CB8AC3E}">
        <p14:creationId xmlns:p14="http://schemas.microsoft.com/office/powerpoint/2010/main" val="330576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432476" y="2428999"/>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sp>
        <p:nvSpPr>
          <p:cNvPr id="3" name="Rectangle 2">
            <a:extLst>
              <a:ext uri="{FF2B5EF4-FFF2-40B4-BE49-F238E27FC236}">
                <a16:creationId xmlns:a16="http://schemas.microsoft.com/office/drawing/2014/main" id="{710A8D65-38DF-483E-99A0-FA17E55149A3}"/>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4" name="Groupe 53">
            <a:extLst>
              <a:ext uri="{FF2B5EF4-FFF2-40B4-BE49-F238E27FC236}">
                <a16:creationId xmlns:a16="http://schemas.microsoft.com/office/drawing/2014/main" id="{6885D31B-022A-4606-8BA1-C4B0832954F9}"/>
              </a:ext>
            </a:extLst>
          </p:cNvPr>
          <p:cNvGrpSpPr/>
          <p:nvPr/>
        </p:nvGrpSpPr>
        <p:grpSpPr>
          <a:xfrm>
            <a:off x="7782685" y="3188891"/>
            <a:ext cx="2964322" cy="784121"/>
            <a:chOff x="5242720" y="4745211"/>
            <a:chExt cx="2529680" cy="778166"/>
          </a:xfrm>
        </p:grpSpPr>
        <p:sp>
          <p:nvSpPr>
            <p:cNvPr id="55" name="Freeform: Shape 68">
              <a:extLst>
                <a:ext uri="{FF2B5EF4-FFF2-40B4-BE49-F238E27FC236}">
                  <a16:creationId xmlns:a16="http://schemas.microsoft.com/office/drawing/2014/main" id="{CDC219CF-C668-4B05-9EDC-01723C6E863A}"/>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004DCD2C-A3AB-4A1E-B2A2-2917D30FE0F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7" name="Freeform: Shape 68">
            <a:extLst>
              <a:ext uri="{FF2B5EF4-FFF2-40B4-BE49-F238E27FC236}">
                <a16:creationId xmlns:a16="http://schemas.microsoft.com/office/drawing/2014/main" id="{A7511159-6D2B-435C-BA47-D615B7FE67CB}"/>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Espace réservé du numéro de diapositive 3">
            <a:extLst>
              <a:ext uri="{FF2B5EF4-FFF2-40B4-BE49-F238E27FC236}">
                <a16:creationId xmlns:a16="http://schemas.microsoft.com/office/drawing/2014/main" id="{D7889F1D-DF5E-4B86-9C4E-F3E7F1DA7D34}"/>
              </a:ext>
            </a:extLst>
          </p:cNvPr>
          <p:cNvSpPr>
            <a:spLocks noGrp="1"/>
          </p:cNvSpPr>
          <p:nvPr>
            <p:ph type="sldNum" sz="quarter" idx="12"/>
          </p:nvPr>
        </p:nvSpPr>
        <p:spPr/>
        <p:txBody>
          <a:bodyPr/>
          <a:lstStyle/>
          <a:p>
            <a:fld id="{830C4335-9913-4F80-B9D7-EA4FD23BFB5C}" type="slidenum">
              <a:rPr lang="fr-FR" smtClean="0"/>
              <a:pPr/>
              <a:t>21</a:t>
            </a:fld>
            <a:endParaRPr lang="fr-FR" dirty="0"/>
          </a:p>
        </p:txBody>
      </p:sp>
      <p:grpSp>
        <p:nvGrpSpPr>
          <p:cNvPr id="58" name="Groupe 57">
            <a:extLst>
              <a:ext uri="{FF2B5EF4-FFF2-40B4-BE49-F238E27FC236}">
                <a16:creationId xmlns:a16="http://schemas.microsoft.com/office/drawing/2014/main" id="{3ED71963-560A-4475-9B24-1A952531AE90}"/>
              </a:ext>
            </a:extLst>
          </p:cNvPr>
          <p:cNvGrpSpPr/>
          <p:nvPr/>
        </p:nvGrpSpPr>
        <p:grpSpPr>
          <a:xfrm>
            <a:off x="1041400" y="1787135"/>
            <a:ext cx="3423884" cy="5022174"/>
            <a:chOff x="843246" y="2203238"/>
            <a:chExt cx="3764599" cy="5434573"/>
          </a:xfrm>
        </p:grpSpPr>
        <p:sp>
          <p:nvSpPr>
            <p:cNvPr id="59" name="Oval 18">
              <a:extLst>
                <a:ext uri="{FF2B5EF4-FFF2-40B4-BE49-F238E27FC236}">
                  <a16:creationId xmlns:a16="http://schemas.microsoft.com/office/drawing/2014/main" id="{4EF00428-3A0A-41D5-A26E-074EE59581F7}"/>
                </a:ext>
              </a:extLst>
            </p:cNvPr>
            <p:cNvSpPr/>
            <p:nvPr/>
          </p:nvSpPr>
          <p:spPr>
            <a:xfrm>
              <a:off x="2157609" y="5757282"/>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A70179FE-CAB0-4F70-AB34-12CEA0B55B0C}"/>
                </a:ext>
              </a:extLst>
            </p:cNvPr>
            <p:cNvSpPr/>
            <p:nvPr/>
          </p:nvSpPr>
          <p:spPr>
            <a:xfrm>
              <a:off x="2168574" y="6736888"/>
              <a:ext cx="1100485"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24427DC1-74FA-4676-A0E5-35C152B182AF}"/>
                </a:ext>
              </a:extLst>
            </p:cNvPr>
            <p:cNvSpPr/>
            <p:nvPr/>
          </p:nvSpPr>
          <p:spPr>
            <a:xfrm>
              <a:off x="869823" y="5153836"/>
              <a:ext cx="1107561"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839E47E0-B9D0-4EC7-8CE3-CCC565290F39}"/>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B00D424D-09CF-4A8C-9958-0A4508F86B5A}"/>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CA546408-4150-482A-B3EA-876B6CF733B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5" name="Oval 18">
              <a:extLst>
                <a:ext uri="{FF2B5EF4-FFF2-40B4-BE49-F238E27FC236}">
                  <a16:creationId xmlns:a16="http://schemas.microsoft.com/office/drawing/2014/main" id="{7BDC112F-9106-40B9-B304-EE0160E0AAA7}"/>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6" name="Connecteur droit avec flèche 65">
              <a:extLst>
                <a:ext uri="{FF2B5EF4-FFF2-40B4-BE49-F238E27FC236}">
                  <a16:creationId xmlns:a16="http://schemas.microsoft.com/office/drawing/2014/main" id="{399C87DD-E074-4F91-A02F-43CD2B12E532}"/>
                </a:ext>
              </a:extLst>
            </p:cNvPr>
            <p:cNvCxnSpPr>
              <a:cxnSpLocks/>
              <a:stCxn id="60" idx="0"/>
              <a:endCxn id="59"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660401EA-A0BE-4B14-AB7E-9CB91AD6E456}"/>
                </a:ext>
              </a:extLst>
            </p:cNvPr>
            <p:cNvCxnSpPr>
              <a:cxnSpLocks/>
              <a:stCxn id="59" idx="1"/>
              <a:endCxn id="62"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D68B90AD-A09C-4D5D-9551-3AF80D78C774}"/>
                </a:ext>
              </a:extLst>
            </p:cNvPr>
            <p:cNvCxnSpPr>
              <a:cxnSpLocks/>
              <a:stCxn id="61" idx="0"/>
              <a:endCxn id="62"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20A58189-D722-4404-9C74-1642AA626D7D}"/>
                </a:ext>
              </a:extLst>
            </p:cNvPr>
            <p:cNvCxnSpPr>
              <a:cxnSpLocks/>
              <a:stCxn id="59" idx="7"/>
              <a:endCxn id="63"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0DDC224F-7C8C-4E94-84AC-95E4D693FAC5}"/>
                </a:ext>
              </a:extLst>
            </p:cNvPr>
            <p:cNvCxnSpPr>
              <a:cxnSpLocks/>
              <a:stCxn id="63" idx="1"/>
              <a:endCxn id="6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EADABAD8-50A0-4E3E-A6D3-FEB184385CCC}"/>
                </a:ext>
              </a:extLst>
            </p:cNvPr>
            <p:cNvCxnSpPr>
              <a:cxnSpLocks/>
              <a:stCxn id="62" idx="7"/>
              <a:endCxn id="6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C01999E7-1ABD-4B66-ADD2-59B3B7173A89}"/>
                </a:ext>
              </a:extLst>
            </p:cNvPr>
            <p:cNvCxnSpPr>
              <a:cxnSpLocks/>
              <a:stCxn id="65" idx="0"/>
              <a:endCxn id="6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2935E68C-09EF-49D1-B64F-967CEB20E013}"/>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4" name="ZoneTexte 73">
              <a:extLst>
                <a:ext uri="{FF2B5EF4-FFF2-40B4-BE49-F238E27FC236}">
                  <a16:creationId xmlns:a16="http://schemas.microsoft.com/office/drawing/2014/main" id="{197BA646-CEF0-4D47-978A-493D7821C399}"/>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5" name="ZoneTexte 74">
              <a:extLst>
                <a:ext uri="{FF2B5EF4-FFF2-40B4-BE49-F238E27FC236}">
                  <a16:creationId xmlns:a16="http://schemas.microsoft.com/office/drawing/2014/main" id="{146A84B7-A288-4A2F-B465-26355D6B4668}"/>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6" name="ZoneTexte 75">
              <a:extLst>
                <a:ext uri="{FF2B5EF4-FFF2-40B4-BE49-F238E27FC236}">
                  <a16:creationId xmlns:a16="http://schemas.microsoft.com/office/drawing/2014/main" id="{BE58FE7A-9291-4898-90AD-824F086FF256}"/>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57D8A9AB-471F-40ED-97E8-25CE5169E07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8" name="ZoneTexte 77">
              <a:extLst>
                <a:ext uri="{FF2B5EF4-FFF2-40B4-BE49-F238E27FC236}">
                  <a16:creationId xmlns:a16="http://schemas.microsoft.com/office/drawing/2014/main" id="{DD3CD861-E7EC-48F5-BB37-35A5027EF483}"/>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9" name="ZoneTexte 78">
              <a:extLst>
                <a:ext uri="{FF2B5EF4-FFF2-40B4-BE49-F238E27FC236}">
                  <a16:creationId xmlns:a16="http://schemas.microsoft.com/office/drawing/2014/main" id="{7959A73C-B7DF-4E74-8B4F-C77E104C8627}"/>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0" name="ZoneTexte 79">
              <a:extLst>
                <a:ext uri="{FF2B5EF4-FFF2-40B4-BE49-F238E27FC236}">
                  <a16:creationId xmlns:a16="http://schemas.microsoft.com/office/drawing/2014/main" id="{33BC2C7F-CA28-4A83-AC62-DB644336CDC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94" name="ZoneTexte 93">
              <a:extLst>
                <a:ext uri="{FF2B5EF4-FFF2-40B4-BE49-F238E27FC236}">
                  <a16:creationId xmlns:a16="http://schemas.microsoft.com/office/drawing/2014/main" id="{3AFAFE43-72D5-432B-9A56-5E8FD13BB123}"/>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14" name="ZoneTexte 113">
              <a:extLst>
                <a:ext uri="{FF2B5EF4-FFF2-40B4-BE49-F238E27FC236}">
                  <a16:creationId xmlns:a16="http://schemas.microsoft.com/office/drawing/2014/main" id="{F7AE724F-1CAA-4A6C-9769-1F504E4B6966}"/>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5" name="ZoneTexte 114">
              <a:extLst>
                <a:ext uri="{FF2B5EF4-FFF2-40B4-BE49-F238E27FC236}">
                  <a16:creationId xmlns:a16="http://schemas.microsoft.com/office/drawing/2014/main" id="{0B947C0D-403C-4F66-AA1F-5C24A077B8F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16" name="ZoneTexte 115">
              <a:extLst>
                <a:ext uri="{FF2B5EF4-FFF2-40B4-BE49-F238E27FC236}">
                  <a16:creationId xmlns:a16="http://schemas.microsoft.com/office/drawing/2014/main" id="{37E2E057-91A0-4312-BE64-E07FA1666F7B}"/>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7" name="ZoneTexte 116">
              <a:extLst>
                <a:ext uri="{FF2B5EF4-FFF2-40B4-BE49-F238E27FC236}">
                  <a16:creationId xmlns:a16="http://schemas.microsoft.com/office/drawing/2014/main" id="{9FEB089E-F59D-4893-9A97-4E455FF72C31}"/>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118" name="ZoneTexte 117">
              <a:extLst>
                <a:ext uri="{FF2B5EF4-FFF2-40B4-BE49-F238E27FC236}">
                  <a16:creationId xmlns:a16="http://schemas.microsoft.com/office/drawing/2014/main" id="{006003DB-3BD9-44C6-BC4E-A52AF6114B3A}"/>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119" name="ZoneTexte 118">
            <a:extLst>
              <a:ext uri="{FF2B5EF4-FFF2-40B4-BE49-F238E27FC236}">
                <a16:creationId xmlns:a16="http://schemas.microsoft.com/office/drawing/2014/main" id="{95B7E07D-50AA-403F-A038-33C900B1FCF9}"/>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120" name="Flèche : haut 119">
            <a:extLst>
              <a:ext uri="{FF2B5EF4-FFF2-40B4-BE49-F238E27FC236}">
                <a16:creationId xmlns:a16="http://schemas.microsoft.com/office/drawing/2014/main" id="{F3501633-CE27-4B95-8CB8-FDB84D456860}"/>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Rectangle 120">
            <a:extLst>
              <a:ext uri="{FF2B5EF4-FFF2-40B4-BE49-F238E27FC236}">
                <a16:creationId xmlns:a16="http://schemas.microsoft.com/office/drawing/2014/main" id="{4A2F37DF-C920-469B-A32D-F1819644A92B}"/>
              </a:ext>
            </a:extLst>
          </p:cNvPr>
          <p:cNvSpPr/>
          <p:nvPr/>
        </p:nvSpPr>
        <p:spPr>
          <a:xfrm>
            <a:off x="586495" y="2882804"/>
            <a:ext cx="265118" cy="3678540"/>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074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438826" y="2396932"/>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sp>
        <p:nvSpPr>
          <p:cNvPr id="48" name="Rectangle 47">
            <a:extLst>
              <a:ext uri="{FF2B5EF4-FFF2-40B4-BE49-F238E27FC236}">
                <a16:creationId xmlns:a16="http://schemas.microsoft.com/office/drawing/2014/main" id="{082C8601-4CBA-4DCC-B116-90F611D5EA51}"/>
              </a:ext>
            </a:extLst>
          </p:cNvPr>
          <p:cNvSpPr/>
          <p:nvPr/>
        </p:nvSpPr>
        <p:spPr>
          <a:xfrm>
            <a:off x="7838389" y="4334395"/>
            <a:ext cx="2561104" cy="1200329"/>
          </a:xfrm>
          <a:prstGeom prst="rect">
            <a:avLst/>
          </a:prstGeom>
        </p:spPr>
        <p:txBody>
          <a:bodyPr wrap="square">
            <a:spAutoFit/>
          </a:bodyPr>
          <a:lstStyle/>
          <a:p>
            <a:pPr algn="ctr"/>
            <a:r>
              <a:rPr lang="en-US" sz="2400" dirty="0"/>
              <a:t>Express the liking of the agent </a:t>
            </a:r>
          </a:p>
          <a:p>
            <a:pPr algn="ctr"/>
            <a:r>
              <a:rPr lang="en-US" sz="2400" b="1" dirty="0"/>
              <a:t>(</a:t>
            </a:r>
            <a:r>
              <a:rPr lang="en-US" sz="2400" b="1" dirty="0" err="1"/>
              <a:t>StatePreference</a:t>
            </a:r>
            <a:r>
              <a:rPr lang="en-US" sz="2400" b="1" dirty="0"/>
              <a:t>)</a:t>
            </a:r>
          </a:p>
        </p:txBody>
      </p:sp>
      <p:grpSp>
        <p:nvGrpSpPr>
          <p:cNvPr id="50" name="Groupe 49">
            <a:extLst>
              <a:ext uri="{FF2B5EF4-FFF2-40B4-BE49-F238E27FC236}">
                <a16:creationId xmlns:a16="http://schemas.microsoft.com/office/drawing/2014/main" id="{4F60CC41-9BB7-4296-896C-21B3EB8A4EBC}"/>
              </a:ext>
            </a:extLst>
          </p:cNvPr>
          <p:cNvGrpSpPr/>
          <p:nvPr/>
        </p:nvGrpSpPr>
        <p:grpSpPr>
          <a:xfrm>
            <a:off x="7782685" y="3188891"/>
            <a:ext cx="2964322" cy="784121"/>
            <a:chOff x="5242720" y="4745211"/>
            <a:chExt cx="2529680" cy="778166"/>
          </a:xfrm>
        </p:grpSpPr>
        <p:sp>
          <p:nvSpPr>
            <p:cNvPr id="54" name="Freeform: Shape 68">
              <a:extLst>
                <a:ext uri="{FF2B5EF4-FFF2-40B4-BE49-F238E27FC236}">
                  <a16:creationId xmlns:a16="http://schemas.microsoft.com/office/drawing/2014/main" id="{F812060C-A994-4D31-B830-9FB99F15A52B}"/>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5" name="ZoneTexte 54">
              <a:extLst>
                <a:ext uri="{FF2B5EF4-FFF2-40B4-BE49-F238E27FC236}">
                  <a16:creationId xmlns:a16="http://schemas.microsoft.com/office/drawing/2014/main" id="{81D3D1CB-6551-494C-9FD7-9DE743FFB0B3}"/>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56" name="Freeform: Shape 68">
            <a:extLst>
              <a:ext uri="{FF2B5EF4-FFF2-40B4-BE49-F238E27FC236}">
                <a16:creationId xmlns:a16="http://schemas.microsoft.com/office/drawing/2014/main" id="{01190447-2F3C-4B7D-B501-B7CCE279E413}"/>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3" name="Espace réservé du numéro de diapositive 2">
            <a:extLst>
              <a:ext uri="{FF2B5EF4-FFF2-40B4-BE49-F238E27FC236}">
                <a16:creationId xmlns:a16="http://schemas.microsoft.com/office/drawing/2014/main" id="{B10CDE77-14D5-4842-A2DD-3A51A9D40373}"/>
              </a:ext>
            </a:extLst>
          </p:cNvPr>
          <p:cNvSpPr>
            <a:spLocks noGrp="1"/>
          </p:cNvSpPr>
          <p:nvPr>
            <p:ph type="sldNum" sz="quarter" idx="12"/>
          </p:nvPr>
        </p:nvSpPr>
        <p:spPr/>
        <p:txBody>
          <a:bodyPr/>
          <a:lstStyle/>
          <a:p>
            <a:fld id="{830C4335-9913-4F80-B9D7-EA4FD23BFB5C}" type="slidenum">
              <a:rPr lang="fr-FR" smtClean="0"/>
              <a:pPr/>
              <a:t>22</a:t>
            </a:fld>
            <a:endParaRPr lang="fr-FR" dirty="0"/>
          </a:p>
        </p:txBody>
      </p:sp>
      <p:grpSp>
        <p:nvGrpSpPr>
          <p:cNvPr id="57" name="Groupe 56">
            <a:extLst>
              <a:ext uri="{FF2B5EF4-FFF2-40B4-BE49-F238E27FC236}">
                <a16:creationId xmlns:a16="http://schemas.microsoft.com/office/drawing/2014/main" id="{22704709-CAB5-44F9-A1D7-CF15097B0ACF}"/>
              </a:ext>
            </a:extLst>
          </p:cNvPr>
          <p:cNvGrpSpPr/>
          <p:nvPr/>
        </p:nvGrpSpPr>
        <p:grpSpPr>
          <a:xfrm>
            <a:off x="1041400" y="1766195"/>
            <a:ext cx="3423884" cy="5022174"/>
            <a:chOff x="843246" y="2203238"/>
            <a:chExt cx="3764599" cy="5434573"/>
          </a:xfrm>
        </p:grpSpPr>
        <p:sp>
          <p:nvSpPr>
            <p:cNvPr id="58" name="Oval 18">
              <a:extLst>
                <a:ext uri="{FF2B5EF4-FFF2-40B4-BE49-F238E27FC236}">
                  <a16:creationId xmlns:a16="http://schemas.microsoft.com/office/drawing/2014/main" id="{6270F445-22EF-4ABD-B592-027CD4E41A8C}"/>
                </a:ext>
              </a:extLst>
            </p:cNvPr>
            <p:cNvSpPr/>
            <p:nvPr/>
          </p:nvSpPr>
          <p:spPr>
            <a:xfrm>
              <a:off x="2157609" y="5757282"/>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D4C3162D-3403-4CCF-AB5E-F233CD54859A}"/>
                </a:ext>
              </a:extLst>
            </p:cNvPr>
            <p:cNvSpPr/>
            <p:nvPr/>
          </p:nvSpPr>
          <p:spPr>
            <a:xfrm>
              <a:off x="2168574" y="6736888"/>
              <a:ext cx="1100485"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534378A2-1B91-490D-9729-2AE99BAB43CA}"/>
                </a:ext>
              </a:extLst>
            </p:cNvPr>
            <p:cNvSpPr/>
            <p:nvPr/>
          </p:nvSpPr>
          <p:spPr>
            <a:xfrm>
              <a:off x="869823" y="5153836"/>
              <a:ext cx="1107561" cy="56938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5E7CB2D0-7BF7-40CD-BD61-B93FBB1279F8}"/>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C7679C08-2697-45F2-B5AD-E9F2C1C187A3}"/>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896D0CC5-ECE1-4E82-B65C-F0E2BF8B7C6E}"/>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4EA9B8BC-1F0E-419B-AB4A-DFE0E09F2541}"/>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5" name="Connecteur droit avec flèche 64">
              <a:extLst>
                <a:ext uri="{FF2B5EF4-FFF2-40B4-BE49-F238E27FC236}">
                  <a16:creationId xmlns:a16="http://schemas.microsoft.com/office/drawing/2014/main" id="{0E6D44EA-DAD8-4085-8CA7-6534FCDEB1D4}"/>
                </a:ext>
              </a:extLst>
            </p:cNvPr>
            <p:cNvCxnSpPr>
              <a:cxnSpLocks/>
              <a:stCxn id="59" idx="0"/>
              <a:endCxn id="58"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F308601-B29D-4AB4-A7BB-C21933FFC37B}"/>
                </a:ext>
              </a:extLst>
            </p:cNvPr>
            <p:cNvCxnSpPr>
              <a:cxnSpLocks/>
              <a:stCxn id="58" idx="1"/>
              <a:endCxn id="61"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C457F768-CC20-4235-BC9D-AE6DC4F9415E}"/>
                </a:ext>
              </a:extLst>
            </p:cNvPr>
            <p:cNvCxnSpPr>
              <a:cxnSpLocks/>
              <a:stCxn id="60" idx="0"/>
              <a:endCxn id="61"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35903BDD-135C-4FB3-A241-3D4947ADE9F0}"/>
                </a:ext>
              </a:extLst>
            </p:cNvPr>
            <p:cNvCxnSpPr>
              <a:cxnSpLocks/>
              <a:stCxn id="58" idx="7"/>
              <a:endCxn id="62"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B9858E7-DBE0-44DE-8994-33B7569DAC2B}"/>
                </a:ext>
              </a:extLst>
            </p:cNvPr>
            <p:cNvCxnSpPr>
              <a:cxnSpLocks/>
              <a:stCxn id="62" idx="1"/>
              <a:endCxn id="64"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F9F69A04-A463-4970-BD39-425B6B1F6B45}"/>
                </a:ext>
              </a:extLst>
            </p:cNvPr>
            <p:cNvCxnSpPr>
              <a:cxnSpLocks/>
              <a:stCxn id="61" idx="7"/>
              <a:endCxn id="64"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90908102-7C83-443E-A688-0B0215011519}"/>
                </a:ext>
              </a:extLst>
            </p:cNvPr>
            <p:cNvCxnSpPr>
              <a:cxnSpLocks/>
              <a:stCxn id="64" idx="0"/>
              <a:endCxn id="63"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1B1D2B21-624C-4844-9C62-7D540FF46D1E}"/>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3" name="ZoneTexte 72">
              <a:extLst>
                <a:ext uri="{FF2B5EF4-FFF2-40B4-BE49-F238E27FC236}">
                  <a16:creationId xmlns:a16="http://schemas.microsoft.com/office/drawing/2014/main" id="{B6E2F20A-0A29-4560-9977-5148900AF564}"/>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4" name="ZoneTexte 73">
              <a:extLst>
                <a:ext uri="{FF2B5EF4-FFF2-40B4-BE49-F238E27FC236}">
                  <a16:creationId xmlns:a16="http://schemas.microsoft.com/office/drawing/2014/main" id="{EEF6E0C2-70C3-4EA4-A780-D6E2227D5E3A}"/>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5" name="ZoneTexte 74">
              <a:extLst>
                <a:ext uri="{FF2B5EF4-FFF2-40B4-BE49-F238E27FC236}">
                  <a16:creationId xmlns:a16="http://schemas.microsoft.com/office/drawing/2014/main" id="{E2664D52-DB49-4A3A-94E0-C0AB92BF997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6" name="ZoneTexte 75">
              <a:extLst>
                <a:ext uri="{FF2B5EF4-FFF2-40B4-BE49-F238E27FC236}">
                  <a16:creationId xmlns:a16="http://schemas.microsoft.com/office/drawing/2014/main" id="{88CBC787-AC06-4D01-A004-B35FFBAA75FB}"/>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298C508D-60B2-426F-949A-A6038F926D35}"/>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8" name="ZoneTexte 77">
              <a:extLst>
                <a:ext uri="{FF2B5EF4-FFF2-40B4-BE49-F238E27FC236}">
                  <a16:creationId xmlns:a16="http://schemas.microsoft.com/office/drawing/2014/main" id="{D2A8AC53-9019-4014-908C-AE5223BD0403}"/>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9" name="ZoneTexte 78">
              <a:extLst>
                <a:ext uri="{FF2B5EF4-FFF2-40B4-BE49-F238E27FC236}">
                  <a16:creationId xmlns:a16="http://schemas.microsoft.com/office/drawing/2014/main" id="{07596BFE-C978-4305-B77F-D51BC37AD4C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0" name="ZoneTexte 79">
              <a:extLst>
                <a:ext uri="{FF2B5EF4-FFF2-40B4-BE49-F238E27FC236}">
                  <a16:creationId xmlns:a16="http://schemas.microsoft.com/office/drawing/2014/main" id="{739E93BA-2D3F-4C2E-AAB9-91BF9BC9E45C}"/>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14" name="ZoneTexte 113">
              <a:extLst>
                <a:ext uri="{FF2B5EF4-FFF2-40B4-BE49-F238E27FC236}">
                  <a16:creationId xmlns:a16="http://schemas.microsoft.com/office/drawing/2014/main" id="{F3955241-880A-456A-AE03-9A83681F42EA}"/>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5" name="ZoneTexte 114">
              <a:extLst>
                <a:ext uri="{FF2B5EF4-FFF2-40B4-BE49-F238E27FC236}">
                  <a16:creationId xmlns:a16="http://schemas.microsoft.com/office/drawing/2014/main" id="{5E56F8AD-91B8-417F-BA58-D15A3CA809C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16" name="ZoneTexte 115">
              <a:extLst>
                <a:ext uri="{FF2B5EF4-FFF2-40B4-BE49-F238E27FC236}">
                  <a16:creationId xmlns:a16="http://schemas.microsoft.com/office/drawing/2014/main" id="{64C5DAD6-B5C0-4133-8027-79110006F449}"/>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7" name="ZoneTexte 116">
              <a:extLst>
                <a:ext uri="{FF2B5EF4-FFF2-40B4-BE49-F238E27FC236}">
                  <a16:creationId xmlns:a16="http://schemas.microsoft.com/office/drawing/2014/main" id="{6D38A872-A723-4F4C-AC57-F81FC692585E}"/>
                </a:ext>
              </a:extLst>
            </p:cNvPr>
            <p:cNvSpPr txBox="1"/>
            <p:nvPr/>
          </p:nvSpPr>
          <p:spPr>
            <a:xfrm>
              <a:off x="2152206" y="6767391"/>
              <a:ext cx="1058303" cy="369333"/>
            </a:xfrm>
            <a:prstGeom prst="rect">
              <a:avLst/>
            </a:prstGeom>
            <a:noFill/>
          </p:spPr>
          <p:txBody>
            <a:bodyPr wrap="none" rtlCol="0">
              <a:spAutoFit/>
            </a:bodyPr>
            <a:lstStyle/>
            <a:p>
              <a:r>
                <a:rPr lang="en-US" b="1"/>
                <a:t>Japanese</a:t>
              </a:r>
              <a:endParaRPr lang="fr-FR" dirty="0"/>
            </a:p>
          </p:txBody>
        </p:sp>
        <p:sp>
          <p:nvSpPr>
            <p:cNvPr id="118" name="ZoneTexte 117">
              <a:extLst>
                <a:ext uri="{FF2B5EF4-FFF2-40B4-BE49-F238E27FC236}">
                  <a16:creationId xmlns:a16="http://schemas.microsoft.com/office/drawing/2014/main" id="{FB088E97-5A05-463E-A3FC-96DFCF4A29EA}"/>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119" name="ZoneTexte 118">
            <a:extLst>
              <a:ext uri="{FF2B5EF4-FFF2-40B4-BE49-F238E27FC236}">
                <a16:creationId xmlns:a16="http://schemas.microsoft.com/office/drawing/2014/main" id="{2E5C67BA-8C49-4AF3-B0C9-0EF4349F74D5}"/>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120" name="Flèche : haut 119">
            <a:extLst>
              <a:ext uri="{FF2B5EF4-FFF2-40B4-BE49-F238E27FC236}">
                <a16:creationId xmlns:a16="http://schemas.microsoft.com/office/drawing/2014/main" id="{3587EB8C-27F6-4839-9369-5357A81B7D1B}"/>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Rectangle 120">
            <a:extLst>
              <a:ext uri="{FF2B5EF4-FFF2-40B4-BE49-F238E27FC236}">
                <a16:creationId xmlns:a16="http://schemas.microsoft.com/office/drawing/2014/main" id="{18B545D5-A979-4093-89BB-92843E6C6028}"/>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7122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92784" y="498434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grpSp>
        <p:nvGrpSpPr>
          <p:cNvPr id="54" name="Groupe 53">
            <a:extLst>
              <a:ext uri="{FF2B5EF4-FFF2-40B4-BE49-F238E27FC236}">
                <a16:creationId xmlns:a16="http://schemas.microsoft.com/office/drawing/2014/main" id="{7117F495-D644-41EA-88BD-B1BC810656AC}"/>
              </a:ext>
            </a:extLst>
          </p:cNvPr>
          <p:cNvGrpSpPr/>
          <p:nvPr/>
        </p:nvGrpSpPr>
        <p:grpSpPr>
          <a:xfrm>
            <a:off x="7765928" y="3188891"/>
            <a:ext cx="2964322" cy="784121"/>
            <a:chOff x="5242720" y="4745211"/>
            <a:chExt cx="2529680" cy="778166"/>
          </a:xfrm>
        </p:grpSpPr>
        <p:sp>
          <p:nvSpPr>
            <p:cNvPr id="55" name="Freeform: Shape 68">
              <a:extLst>
                <a:ext uri="{FF2B5EF4-FFF2-40B4-BE49-F238E27FC236}">
                  <a16:creationId xmlns:a16="http://schemas.microsoft.com/office/drawing/2014/main" id="{E9342EB6-2684-44B5-A199-628996A2D337}"/>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6" name="ZoneTexte 55">
              <a:extLst>
                <a:ext uri="{FF2B5EF4-FFF2-40B4-BE49-F238E27FC236}">
                  <a16:creationId xmlns:a16="http://schemas.microsoft.com/office/drawing/2014/main" id="{9331D07F-1EAF-4068-84E5-6DF1AF869BB1}"/>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grpSp>
        <p:nvGrpSpPr>
          <p:cNvPr id="3" name="Groupe 2">
            <a:extLst>
              <a:ext uri="{FF2B5EF4-FFF2-40B4-BE49-F238E27FC236}">
                <a16:creationId xmlns:a16="http://schemas.microsoft.com/office/drawing/2014/main" id="{7288238D-D9DF-4A46-B03E-97A4BF808FD9}"/>
              </a:ext>
            </a:extLst>
          </p:cNvPr>
          <p:cNvGrpSpPr/>
          <p:nvPr/>
        </p:nvGrpSpPr>
        <p:grpSpPr>
          <a:xfrm>
            <a:off x="7715501" y="3988711"/>
            <a:ext cx="2964322" cy="2148968"/>
            <a:chOff x="4701820" y="3548614"/>
            <a:chExt cx="2964322" cy="2148968"/>
          </a:xfrm>
        </p:grpSpPr>
        <p:sp>
          <p:nvSpPr>
            <p:cNvPr id="57" name="Freeform: Shape 68">
              <a:extLst>
                <a:ext uri="{FF2B5EF4-FFF2-40B4-BE49-F238E27FC236}">
                  <a16:creationId xmlns:a16="http://schemas.microsoft.com/office/drawing/2014/main" id="{29B138E1-7C21-4FDC-8A41-BEE8FBEEDD35}"/>
                </a:ext>
              </a:extLst>
            </p:cNvPr>
            <p:cNvSpPr>
              <a:spLocks/>
            </p:cNvSpPr>
            <p:nvPr/>
          </p:nvSpPr>
          <p:spPr bwMode="auto">
            <a:xfrm>
              <a:off x="4701820" y="3548614"/>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1" name="ZoneTexte 50">
              <a:extLst>
                <a:ext uri="{FF2B5EF4-FFF2-40B4-BE49-F238E27FC236}">
                  <a16:creationId xmlns:a16="http://schemas.microsoft.com/office/drawing/2014/main" id="{587B702A-16C1-4BA1-9D33-A4A75A8AFDB5}"/>
                </a:ext>
              </a:extLst>
            </p:cNvPr>
            <p:cNvSpPr txBox="1"/>
            <p:nvPr/>
          </p:nvSpPr>
          <p:spPr>
            <a:xfrm>
              <a:off x="4871961" y="3869552"/>
              <a:ext cx="2594791" cy="1569660"/>
            </a:xfrm>
            <a:prstGeom prst="rect">
              <a:avLst/>
            </a:prstGeom>
            <a:noFill/>
          </p:spPr>
          <p:txBody>
            <a:bodyPr wrap="square" rtlCol="0">
              <a:spAutoFit/>
            </a:bodyPr>
            <a:lstStyle/>
            <a:p>
              <a:r>
                <a:rPr lang="fr-FR" sz="2400" dirty="0"/>
                <a:t>I like </a:t>
              </a:r>
              <a:r>
                <a:rPr lang="fr-FR" sz="2400" b="1" i="1" dirty="0"/>
                <a:t>French</a:t>
              </a:r>
              <a:r>
                <a:rPr lang="fr-FR" sz="2400" dirty="0"/>
                <a:t> cuisine</a:t>
              </a:r>
            </a:p>
            <a:p>
              <a:endParaRPr lang="fr-FR" sz="2400" dirty="0"/>
            </a:p>
            <a:p>
              <a:r>
                <a:rPr lang="fr-FR" sz="2400" dirty="0"/>
                <a:t>I </a:t>
              </a:r>
              <a:r>
                <a:rPr lang="fr-FR" sz="2400" dirty="0" err="1"/>
                <a:t>don’t</a:t>
              </a:r>
              <a:r>
                <a:rPr lang="fr-FR" sz="2400" dirty="0"/>
                <a:t> like </a:t>
              </a:r>
              <a:r>
                <a:rPr lang="fr-FR" sz="2400" b="1" i="1" dirty="0" err="1"/>
                <a:t>Korean</a:t>
              </a:r>
              <a:r>
                <a:rPr lang="fr-FR" sz="2400" dirty="0"/>
                <a:t> cuisine</a:t>
              </a:r>
              <a:endParaRPr lang="fr-FR" sz="2000" dirty="0"/>
            </a:p>
          </p:txBody>
        </p:sp>
      </p:grpSp>
      <p:sp>
        <p:nvSpPr>
          <p:cNvPr id="4" name="Espace réservé du numéro de diapositive 3">
            <a:extLst>
              <a:ext uri="{FF2B5EF4-FFF2-40B4-BE49-F238E27FC236}">
                <a16:creationId xmlns:a16="http://schemas.microsoft.com/office/drawing/2014/main" id="{B5C556E7-DEF0-405C-AB2A-BBA62CD8FEA4}"/>
              </a:ext>
            </a:extLst>
          </p:cNvPr>
          <p:cNvSpPr>
            <a:spLocks noGrp="1"/>
          </p:cNvSpPr>
          <p:nvPr>
            <p:ph type="sldNum" sz="quarter" idx="12"/>
          </p:nvPr>
        </p:nvSpPr>
        <p:spPr/>
        <p:txBody>
          <a:bodyPr/>
          <a:lstStyle/>
          <a:p>
            <a:fld id="{830C4335-9913-4F80-B9D7-EA4FD23BFB5C}" type="slidenum">
              <a:rPr lang="fr-FR" smtClean="0"/>
              <a:pPr/>
              <a:t>23</a:t>
            </a:fld>
            <a:endParaRPr lang="fr-FR" dirty="0"/>
          </a:p>
        </p:txBody>
      </p:sp>
      <p:grpSp>
        <p:nvGrpSpPr>
          <p:cNvPr id="58" name="Groupe 57">
            <a:extLst>
              <a:ext uri="{FF2B5EF4-FFF2-40B4-BE49-F238E27FC236}">
                <a16:creationId xmlns:a16="http://schemas.microsoft.com/office/drawing/2014/main" id="{EC4E0B7F-E3DD-49CB-9A50-BB689CF1C418}"/>
              </a:ext>
            </a:extLst>
          </p:cNvPr>
          <p:cNvGrpSpPr/>
          <p:nvPr/>
        </p:nvGrpSpPr>
        <p:grpSpPr>
          <a:xfrm>
            <a:off x="1041400" y="1766195"/>
            <a:ext cx="3423884" cy="5022174"/>
            <a:chOff x="843246" y="2203238"/>
            <a:chExt cx="3764599" cy="5434573"/>
          </a:xfrm>
        </p:grpSpPr>
        <p:sp>
          <p:nvSpPr>
            <p:cNvPr id="59" name="Oval 18">
              <a:extLst>
                <a:ext uri="{FF2B5EF4-FFF2-40B4-BE49-F238E27FC236}">
                  <a16:creationId xmlns:a16="http://schemas.microsoft.com/office/drawing/2014/main" id="{A01D201F-C390-4929-AA78-05C9F7AEDB1C}"/>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ACBF4828-662E-4B96-8101-A4326C41630B}"/>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63A17881-460E-4399-B409-6C4F6494B89F}"/>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C8026315-9BF5-48FC-A4A7-02B4B34B29E1}"/>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3" name="Oval 18">
              <a:extLst>
                <a:ext uri="{FF2B5EF4-FFF2-40B4-BE49-F238E27FC236}">
                  <a16:creationId xmlns:a16="http://schemas.microsoft.com/office/drawing/2014/main" id="{8FE152FD-1FA0-490B-9FCF-F0A73BA2677D}"/>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4" name="Oval 18">
              <a:extLst>
                <a:ext uri="{FF2B5EF4-FFF2-40B4-BE49-F238E27FC236}">
                  <a16:creationId xmlns:a16="http://schemas.microsoft.com/office/drawing/2014/main" id="{FBEF8413-0A73-41B3-B621-A750EDEAAD5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5" name="Oval 18">
              <a:extLst>
                <a:ext uri="{FF2B5EF4-FFF2-40B4-BE49-F238E27FC236}">
                  <a16:creationId xmlns:a16="http://schemas.microsoft.com/office/drawing/2014/main" id="{B067E224-738C-489E-95A8-7E371E1ACC96}"/>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6" name="Connecteur droit avec flèche 65">
              <a:extLst>
                <a:ext uri="{FF2B5EF4-FFF2-40B4-BE49-F238E27FC236}">
                  <a16:creationId xmlns:a16="http://schemas.microsoft.com/office/drawing/2014/main" id="{5A7CA987-3D33-4828-916C-0E53A5900A7F}"/>
                </a:ext>
              </a:extLst>
            </p:cNvPr>
            <p:cNvCxnSpPr>
              <a:cxnSpLocks/>
              <a:stCxn id="60" idx="0"/>
              <a:endCxn id="59"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43570C62-974D-4FD6-A64B-8B188267CBDF}"/>
                </a:ext>
              </a:extLst>
            </p:cNvPr>
            <p:cNvCxnSpPr>
              <a:cxnSpLocks/>
              <a:stCxn id="59" idx="1"/>
              <a:endCxn id="62"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0DE5D0CA-8B01-4D42-A556-A3A2F70AF074}"/>
                </a:ext>
              </a:extLst>
            </p:cNvPr>
            <p:cNvCxnSpPr>
              <a:cxnSpLocks/>
              <a:stCxn id="61" idx="0"/>
              <a:endCxn id="62"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DB65ABBC-C6F2-4226-8C01-8F151BE74F38}"/>
                </a:ext>
              </a:extLst>
            </p:cNvPr>
            <p:cNvCxnSpPr>
              <a:cxnSpLocks/>
              <a:stCxn id="59" idx="7"/>
              <a:endCxn id="63"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546345D1-F109-4471-A44B-1403C84DE2AF}"/>
                </a:ext>
              </a:extLst>
            </p:cNvPr>
            <p:cNvCxnSpPr>
              <a:cxnSpLocks/>
              <a:stCxn id="63" idx="1"/>
              <a:endCxn id="6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3A1B0A7D-E452-4FFA-8628-4FCFEAFF899C}"/>
                </a:ext>
              </a:extLst>
            </p:cNvPr>
            <p:cNvCxnSpPr>
              <a:cxnSpLocks/>
              <a:stCxn id="62" idx="7"/>
              <a:endCxn id="6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10CDAE61-CD81-474B-8431-2E5FAE5CC530}"/>
                </a:ext>
              </a:extLst>
            </p:cNvPr>
            <p:cNvCxnSpPr>
              <a:cxnSpLocks/>
              <a:stCxn id="65" idx="0"/>
              <a:endCxn id="6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95DE68F2-BB57-49A6-B28C-B553A6C5A3C6}"/>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4" name="ZoneTexte 73">
              <a:extLst>
                <a:ext uri="{FF2B5EF4-FFF2-40B4-BE49-F238E27FC236}">
                  <a16:creationId xmlns:a16="http://schemas.microsoft.com/office/drawing/2014/main" id="{306C4B7E-B791-4F0A-899B-114A3654CA73}"/>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5" name="ZoneTexte 74">
              <a:extLst>
                <a:ext uri="{FF2B5EF4-FFF2-40B4-BE49-F238E27FC236}">
                  <a16:creationId xmlns:a16="http://schemas.microsoft.com/office/drawing/2014/main" id="{B777B998-1279-4C03-A2A3-65745F6834C4}"/>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6" name="ZoneTexte 75">
              <a:extLst>
                <a:ext uri="{FF2B5EF4-FFF2-40B4-BE49-F238E27FC236}">
                  <a16:creationId xmlns:a16="http://schemas.microsoft.com/office/drawing/2014/main" id="{A6DF895E-A8C6-432B-BF13-6CFDC610BE4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7" name="ZoneTexte 76">
              <a:extLst>
                <a:ext uri="{FF2B5EF4-FFF2-40B4-BE49-F238E27FC236}">
                  <a16:creationId xmlns:a16="http://schemas.microsoft.com/office/drawing/2014/main" id="{B1B04AD4-8950-4B83-8BDE-18CC4EBE26C6}"/>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8" name="ZoneTexte 77">
              <a:extLst>
                <a:ext uri="{FF2B5EF4-FFF2-40B4-BE49-F238E27FC236}">
                  <a16:creationId xmlns:a16="http://schemas.microsoft.com/office/drawing/2014/main" id="{A7768A29-8F01-476D-B4D0-A968F1531A97}"/>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9" name="ZoneTexte 78">
              <a:extLst>
                <a:ext uri="{FF2B5EF4-FFF2-40B4-BE49-F238E27FC236}">
                  <a16:creationId xmlns:a16="http://schemas.microsoft.com/office/drawing/2014/main" id="{62ED26D8-E5B1-455A-8D25-BC5FF5262F60}"/>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0" name="ZoneTexte 79">
              <a:extLst>
                <a:ext uri="{FF2B5EF4-FFF2-40B4-BE49-F238E27FC236}">
                  <a16:creationId xmlns:a16="http://schemas.microsoft.com/office/drawing/2014/main" id="{EFD029AF-E8B9-4B96-966B-681009C6940C}"/>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1" name="ZoneTexte 80">
              <a:extLst>
                <a:ext uri="{FF2B5EF4-FFF2-40B4-BE49-F238E27FC236}">
                  <a16:creationId xmlns:a16="http://schemas.microsoft.com/office/drawing/2014/main" id="{7E33B219-EAB1-4648-A212-33BBA2CE1AF5}"/>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82" name="ZoneTexte 81">
              <a:extLst>
                <a:ext uri="{FF2B5EF4-FFF2-40B4-BE49-F238E27FC236}">
                  <a16:creationId xmlns:a16="http://schemas.microsoft.com/office/drawing/2014/main" id="{BAA65F83-92B9-4A87-905E-161BC86EA3B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83" name="ZoneTexte 82">
              <a:extLst>
                <a:ext uri="{FF2B5EF4-FFF2-40B4-BE49-F238E27FC236}">
                  <a16:creationId xmlns:a16="http://schemas.microsoft.com/office/drawing/2014/main" id="{8235BB99-2534-4E8C-9362-160367E24868}"/>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84" name="ZoneTexte 83">
              <a:extLst>
                <a:ext uri="{FF2B5EF4-FFF2-40B4-BE49-F238E27FC236}">
                  <a16:creationId xmlns:a16="http://schemas.microsoft.com/office/drawing/2014/main" id="{90FCAFE0-E733-484A-9AAF-F6BC10DEB70D}"/>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85" name="ZoneTexte 84">
              <a:extLst>
                <a:ext uri="{FF2B5EF4-FFF2-40B4-BE49-F238E27FC236}">
                  <a16:creationId xmlns:a16="http://schemas.microsoft.com/office/drawing/2014/main" id="{EF9A596A-1DE0-4870-98C5-14061849DD0C}"/>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86" name="ZoneTexte 85">
              <a:extLst>
                <a:ext uri="{FF2B5EF4-FFF2-40B4-BE49-F238E27FC236}">
                  <a16:creationId xmlns:a16="http://schemas.microsoft.com/office/drawing/2014/main" id="{22403C02-9EA0-4BD0-9CAD-FE6B0A85F57E}"/>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97" name="ZoneTexte 96">
            <a:extLst>
              <a:ext uri="{FF2B5EF4-FFF2-40B4-BE49-F238E27FC236}">
                <a16:creationId xmlns:a16="http://schemas.microsoft.com/office/drawing/2014/main" id="{E6D24020-EDF7-4977-80D6-25C3223BAB53}"/>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sp>
        <p:nvSpPr>
          <p:cNvPr id="98" name="Flèche : haut 97">
            <a:extLst>
              <a:ext uri="{FF2B5EF4-FFF2-40B4-BE49-F238E27FC236}">
                <a16:creationId xmlns:a16="http://schemas.microsoft.com/office/drawing/2014/main" id="{E74BAC99-979D-4291-87A9-7F1147FEC6A0}"/>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Rectangle 98">
            <a:extLst>
              <a:ext uri="{FF2B5EF4-FFF2-40B4-BE49-F238E27FC236}">
                <a16:creationId xmlns:a16="http://schemas.microsoft.com/office/drawing/2014/main" id="{7F314977-5379-47A6-999C-DBE0C68C3AB5}"/>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445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65" name="Rectangle 64">
            <a:extLst>
              <a:ext uri="{FF2B5EF4-FFF2-40B4-BE49-F238E27FC236}">
                <a16:creationId xmlns:a16="http://schemas.microsoft.com/office/drawing/2014/main" id="{6E8FF285-7D4C-4962-91F1-DA1B7F8AB609}"/>
              </a:ext>
            </a:extLst>
          </p:cNvPr>
          <p:cNvSpPr/>
          <p:nvPr/>
        </p:nvSpPr>
        <p:spPr>
          <a:xfrm>
            <a:off x="7838389" y="4334395"/>
            <a:ext cx="2561104" cy="1569660"/>
          </a:xfrm>
          <a:prstGeom prst="rect">
            <a:avLst/>
          </a:prstGeom>
        </p:spPr>
        <p:txBody>
          <a:bodyPr wrap="square">
            <a:spAutoFit/>
          </a:bodyPr>
          <a:lstStyle/>
          <a:p>
            <a:pPr algn="ctr"/>
            <a:r>
              <a:rPr lang="en-US" sz="2400" dirty="0"/>
              <a:t>Express Proposals</a:t>
            </a:r>
          </a:p>
          <a:p>
            <a:pPr algn="ctr"/>
            <a:r>
              <a:rPr lang="en-US" sz="2400" b="1" dirty="0"/>
              <a:t>(Propose)</a:t>
            </a:r>
          </a:p>
          <a:p>
            <a:pPr algn="ctr"/>
            <a:r>
              <a:rPr lang="en-US" sz="2400" b="1" dirty="0"/>
              <a:t>(Accept)</a:t>
            </a:r>
          </a:p>
          <a:p>
            <a:pPr algn="ctr"/>
            <a:r>
              <a:rPr lang="en-US" sz="2400" b="1" dirty="0"/>
              <a:t>(Reject)</a:t>
            </a:r>
          </a:p>
        </p:txBody>
      </p:sp>
      <p:grpSp>
        <p:nvGrpSpPr>
          <p:cNvPr id="66" name="Groupe 65">
            <a:extLst>
              <a:ext uri="{FF2B5EF4-FFF2-40B4-BE49-F238E27FC236}">
                <a16:creationId xmlns:a16="http://schemas.microsoft.com/office/drawing/2014/main" id="{4F097AC6-1682-4895-81DE-A85A3C26AFDB}"/>
              </a:ext>
            </a:extLst>
          </p:cNvPr>
          <p:cNvGrpSpPr/>
          <p:nvPr/>
        </p:nvGrpSpPr>
        <p:grpSpPr>
          <a:xfrm>
            <a:off x="7782685" y="3188891"/>
            <a:ext cx="2964322" cy="784121"/>
            <a:chOff x="5242720" y="4745211"/>
            <a:chExt cx="2529680" cy="778166"/>
          </a:xfrm>
        </p:grpSpPr>
        <p:sp>
          <p:nvSpPr>
            <p:cNvPr id="67" name="Freeform: Shape 68">
              <a:extLst>
                <a:ext uri="{FF2B5EF4-FFF2-40B4-BE49-F238E27FC236}">
                  <a16:creationId xmlns:a16="http://schemas.microsoft.com/office/drawing/2014/main" id="{5F8E5004-3BF8-4E7D-BEA4-711E89BCBAF0}"/>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ZoneTexte 67">
              <a:extLst>
                <a:ext uri="{FF2B5EF4-FFF2-40B4-BE49-F238E27FC236}">
                  <a16:creationId xmlns:a16="http://schemas.microsoft.com/office/drawing/2014/main" id="{F4BA805E-7777-403F-8451-4ACC079A2836}"/>
                </a:ext>
              </a:extLst>
            </p:cNvPr>
            <p:cNvSpPr txBox="1"/>
            <p:nvPr/>
          </p:nvSpPr>
          <p:spPr>
            <a:xfrm>
              <a:off x="5511677" y="4881332"/>
              <a:ext cx="1884069" cy="458159"/>
            </a:xfrm>
            <a:prstGeom prst="rect">
              <a:avLst/>
            </a:prstGeom>
            <a:noFill/>
          </p:spPr>
          <p:txBody>
            <a:bodyPr wrap="none" rtlCol="0">
              <a:spAutoFit/>
            </a:bodyPr>
            <a:lstStyle/>
            <a:p>
              <a:r>
                <a:rPr lang="fr-FR" sz="2400" b="1" dirty="0">
                  <a:solidFill>
                    <a:schemeClr val="accent1"/>
                  </a:solidFill>
                </a:rPr>
                <a:t>Communication</a:t>
              </a:r>
              <a:endParaRPr lang="en-US" sz="2400" b="1" dirty="0">
                <a:solidFill>
                  <a:schemeClr val="accent1"/>
                </a:solidFill>
              </a:endParaRPr>
            </a:p>
          </p:txBody>
        </p:sp>
      </p:grpSp>
      <p:sp>
        <p:nvSpPr>
          <p:cNvPr id="69" name="Freeform: Shape 68">
            <a:extLst>
              <a:ext uri="{FF2B5EF4-FFF2-40B4-BE49-F238E27FC236}">
                <a16:creationId xmlns:a16="http://schemas.microsoft.com/office/drawing/2014/main" id="{00EA2345-CB67-4EA3-A4C3-BC1F5BAE1D45}"/>
              </a:ext>
            </a:extLst>
          </p:cNvPr>
          <p:cNvSpPr>
            <a:spLocks/>
          </p:cNvSpPr>
          <p:nvPr/>
        </p:nvSpPr>
        <p:spPr bwMode="auto">
          <a:xfrm>
            <a:off x="7732258" y="3988711"/>
            <a:ext cx="2964322" cy="214896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Espace réservé du numéro de diapositive 1">
            <a:extLst>
              <a:ext uri="{FF2B5EF4-FFF2-40B4-BE49-F238E27FC236}">
                <a16:creationId xmlns:a16="http://schemas.microsoft.com/office/drawing/2014/main" id="{B1AB8D1A-3869-475D-B130-F2FD1CC4D02D}"/>
              </a:ext>
            </a:extLst>
          </p:cNvPr>
          <p:cNvSpPr>
            <a:spLocks noGrp="1"/>
          </p:cNvSpPr>
          <p:nvPr>
            <p:ph type="sldNum" sz="quarter" idx="12"/>
          </p:nvPr>
        </p:nvSpPr>
        <p:spPr/>
        <p:txBody>
          <a:bodyPr/>
          <a:lstStyle/>
          <a:p>
            <a:fld id="{830C4335-9913-4F80-B9D7-EA4FD23BFB5C}" type="slidenum">
              <a:rPr lang="fr-FR" smtClean="0"/>
              <a:pPr/>
              <a:t>24</a:t>
            </a:fld>
            <a:endParaRPr lang="fr-FR" dirty="0"/>
          </a:p>
        </p:txBody>
      </p:sp>
      <p:sp>
        <p:nvSpPr>
          <p:cNvPr id="50" name="ZoneTexte 49">
            <a:extLst>
              <a:ext uri="{FF2B5EF4-FFF2-40B4-BE49-F238E27FC236}">
                <a16:creationId xmlns:a16="http://schemas.microsoft.com/office/drawing/2014/main" id="{B19C9CE3-DD71-401E-A91D-F46E538BB9AD}"/>
              </a:ext>
            </a:extLst>
          </p:cNvPr>
          <p:cNvSpPr txBox="1"/>
          <p:nvPr/>
        </p:nvSpPr>
        <p:spPr>
          <a:xfrm>
            <a:off x="112620" y="6127758"/>
            <a:ext cx="340158" cy="461665"/>
          </a:xfrm>
          <a:prstGeom prst="rect">
            <a:avLst/>
          </a:prstGeom>
          <a:noFill/>
        </p:spPr>
        <p:txBody>
          <a:bodyPr wrap="none" rtlCol="0">
            <a:spAutoFit/>
          </a:bodyPr>
          <a:lstStyle/>
          <a:p>
            <a:r>
              <a:rPr lang="fr-FR" sz="2400" b="1" dirty="0"/>
              <a:t>0</a:t>
            </a:r>
          </a:p>
        </p:txBody>
      </p:sp>
      <p:grpSp>
        <p:nvGrpSpPr>
          <p:cNvPr id="51" name="Groupe 50">
            <a:extLst>
              <a:ext uri="{FF2B5EF4-FFF2-40B4-BE49-F238E27FC236}">
                <a16:creationId xmlns:a16="http://schemas.microsoft.com/office/drawing/2014/main" id="{911CDBCE-C950-4AFC-8CA8-E34913B1D16D}"/>
              </a:ext>
            </a:extLst>
          </p:cNvPr>
          <p:cNvGrpSpPr/>
          <p:nvPr/>
        </p:nvGrpSpPr>
        <p:grpSpPr>
          <a:xfrm>
            <a:off x="1041400" y="1766195"/>
            <a:ext cx="3423884" cy="5022174"/>
            <a:chOff x="843246" y="2203238"/>
            <a:chExt cx="3764599" cy="5434573"/>
          </a:xfrm>
        </p:grpSpPr>
        <p:sp>
          <p:nvSpPr>
            <p:cNvPr id="52" name="Oval 18">
              <a:extLst>
                <a:ext uri="{FF2B5EF4-FFF2-40B4-BE49-F238E27FC236}">
                  <a16:creationId xmlns:a16="http://schemas.microsoft.com/office/drawing/2014/main" id="{3DAAFD4D-8B95-40DE-970A-ED20969A9729}"/>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2C41E17B-6C05-4C8F-AC8C-621DF29E71AB}"/>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4" name="Oval 18">
              <a:extLst>
                <a:ext uri="{FF2B5EF4-FFF2-40B4-BE49-F238E27FC236}">
                  <a16:creationId xmlns:a16="http://schemas.microsoft.com/office/drawing/2014/main" id="{995B8C63-9832-4C8D-8843-D482FD686C03}"/>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CC1FE6F2-558B-4181-B555-0D2952B0C7A0}"/>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410CAC8B-5490-4DB7-87E9-A90D5BBA2B39}"/>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5A849BB-9566-42FD-88D6-1596A951BCEE}"/>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6C298A17-7CAD-47A1-976D-D5A2207840E0}"/>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57F1BD24-6505-48EC-BC3E-0CD8EC79D6B1}"/>
                </a:ext>
              </a:extLst>
            </p:cNvPr>
            <p:cNvCxnSpPr>
              <a:cxnSpLocks/>
              <a:stCxn id="53" idx="0"/>
              <a:endCxn id="52"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BBA1E970-AFB7-4D28-8EAC-C372865C2CA5}"/>
                </a:ext>
              </a:extLst>
            </p:cNvPr>
            <p:cNvCxnSpPr>
              <a:cxnSpLocks/>
              <a:stCxn id="52" idx="1"/>
              <a:endCxn id="59"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3805F3A9-C3F4-414D-9588-E6B04AE33E3C}"/>
                </a:ext>
              </a:extLst>
            </p:cNvPr>
            <p:cNvCxnSpPr>
              <a:cxnSpLocks/>
              <a:stCxn id="54" idx="0"/>
              <a:endCxn id="59"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7D78105F-AAD4-4FE9-BAFA-D6B32E7292D5}"/>
                </a:ext>
              </a:extLst>
            </p:cNvPr>
            <p:cNvCxnSpPr>
              <a:cxnSpLocks/>
              <a:stCxn id="52" idx="7"/>
              <a:endCxn id="60"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4828F84F-D9CD-4B3F-80C0-72B70C2F326C}"/>
                </a:ext>
              </a:extLst>
            </p:cNvPr>
            <p:cNvCxnSpPr>
              <a:cxnSpLocks/>
              <a:stCxn id="60" idx="1"/>
              <a:endCxn id="62"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a:extLst>
                <a:ext uri="{FF2B5EF4-FFF2-40B4-BE49-F238E27FC236}">
                  <a16:creationId xmlns:a16="http://schemas.microsoft.com/office/drawing/2014/main" id="{D96C200C-2160-456C-932F-FA1F4E8B8EE6}"/>
                </a:ext>
              </a:extLst>
            </p:cNvPr>
            <p:cNvCxnSpPr>
              <a:cxnSpLocks/>
              <a:stCxn id="59" idx="7"/>
              <a:endCxn id="6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60930F0E-4093-4975-9938-F2EF998635D9}"/>
                </a:ext>
              </a:extLst>
            </p:cNvPr>
            <p:cNvCxnSpPr>
              <a:cxnSpLocks/>
              <a:stCxn id="62" idx="0"/>
              <a:endCxn id="6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5" name="ZoneTexte 74">
              <a:extLst>
                <a:ext uri="{FF2B5EF4-FFF2-40B4-BE49-F238E27FC236}">
                  <a16:creationId xmlns:a16="http://schemas.microsoft.com/office/drawing/2014/main" id="{0B0C00AA-77E4-49D1-89AB-3F5017D0E831}"/>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6" name="ZoneTexte 75">
              <a:extLst>
                <a:ext uri="{FF2B5EF4-FFF2-40B4-BE49-F238E27FC236}">
                  <a16:creationId xmlns:a16="http://schemas.microsoft.com/office/drawing/2014/main" id="{9DF20372-5909-48D0-A3B6-55477AB313B9}"/>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7" name="ZoneTexte 76">
              <a:extLst>
                <a:ext uri="{FF2B5EF4-FFF2-40B4-BE49-F238E27FC236}">
                  <a16:creationId xmlns:a16="http://schemas.microsoft.com/office/drawing/2014/main" id="{BE6D105B-C644-4A68-AB1C-55E05BAF0EDD}"/>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8" name="ZoneTexte 77">
              <a:extLst>
                <a:ext uri="{FF2B5EF4-FFF2-40B4-BE49-F238E27FC236}">
                  <a16:creationId xmlns:a16="http://schemas.microsoft.com/office/drawing/2014/main" id="{714D09D8-9169-4623-B831-5C02A1AB87F7}"/>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9" name="ZoneTexte 78">
              <a:extLst>
                <a:ext uri="{FF2B5EF4-FFF2-40B4-BE49-F238E27FC236}">
                  <a16:creationId xmlns:a16="http://schemas.microsoft.com/office/drawing/2014/main" id="{3339DCCB-3445-4A73-942C-36DDE1B18E0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80" name="ZoneTexte 79">
              <a:extLst>
                <a:ext uri="{FF2B5EF4-FFF2-40B4-BE49-F238E27FC236}">
                  <a16:creationId xmlns:a16="http://schemas.microsoft.com/office/drawing/2014/main" id="{924B1558-47F1-45D2-8C24-762BCF871CE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81" name="ZoneTexte 80">
              <a:extLst>
                <a:ext uri="{FF2B5EF4-FFF2-40B4-BE49-F238E27FC236}">
                  <a16:creationId xmlns:a16="http://schemas.microsoft.com/office/drawing/2014/main" id="{3CB8822C-B916-4B02-A0C9-EDCC8D71E80F}"/>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82" name="ZoneTexte 81">
              <a:extLst>
                <a:ext uri="{FF2B5EF4-FFF2-40B4-BE49-F238E27FC236}">
                  <a16:creationId xmlns:a16="http://schemas.microsoft.com/office/drawing/2014/main" id="{B37D9E08-A3D3-4D35-BD6A-A9F947D1B691}"/>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83" name="ZoneTexte 82">
              <a:extLst>
                <a:ext uri="{FF2B5EF4-FFF2-40B4-BE49-F238E27FC236}">
                  <a16:creationId xmlns:a16="http://schemas.microsoft.com/office/drawing/2014/main" id="{C2B38D41-C0A7-4833-AF18-C95CF6DE9D01}"/>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84" name="ZoneTexte 83">
              <a:extLst>
                <a:ext uri="{FF2B5EF4-FFF2-40B4-BE49-F238E27FC236}">
                  <a16:creationId xmlns:a16="http://schemas.microsoft.com/office/drawing/2014/main" id="{64BA9C6E-F70B-4E91-8B8D-F63D71EABECE}"/>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85" name="ZoneTexte 84">
              <a:extLst>
                <a:ext uri="{FF2B5EF4-FFF2-40B4-BE49-F238E27FC236}">
                  <a16:creationId xmlns:a16="http://schemas.microsoft.com/office/drawing/2014/main" id="{5DA5F8B6-4E3A-47AB-9BF9-4DF5559A689A}"/>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86" name="ZoneTexte 85">
              <a:extLst>
                <a:ext uri="{FF2B5EF4-FFF2-40B4-BE49-F238E27FC236}">
                  <a16:creationId xmlns:a16="http://schemas.microsoft.com/office/drawing/2014/main" id="{E88288DA-B45F-46CE-A412-BFD1A6C78F8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87" name="ZoneTexte 86">
              <a:extLst>
                <a:ext uri="{FF2B5EF4-FFF2-40B4-BE49-F238E27FC236}">
                  <a16:creationId xmlns:a16="http://schemas.microsoft.com/office/drawing/2014/main" id="{28BF3500-0789-408D-A0B0-9B7776DB3A5B}"/>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88" name="ZoneTexte 87">
              <a:extLst>
                <a:ext uri="{FF2B5EF4-FFF2-40B4-BE49-F238E27FC236}">
                  <a16:creationId xmlns:a16="http://schemas.microsoft.com/office/drawing/2014/main" id="{F3B02350-7373-41AB-AF5E-472BBDE87A9B}"/>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
        <p:nvSpPr>
          <p:cNvPr id="89" name="Rectangle 88">
            <a:extLst>
              <a:ext uri="{FF2B5EF4-FFF2-40B4-BE49-F238E27FC236}">
                <a16:creationId xmlns:a16="http://schemas.microsoft.com/office/drawing/2014/main" id="{23A4B520-71F5-4957-A1A6-D877F6217B35}"/>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Flèche : haut 89">
            <a:extLst>
              <a:ext uri="{FF2B5EF4-FFF2-40B4-BE49-F238E27FC236}">
                <a16:creationId xmlns:a16="http://schemas.microsoft.com/office/drawing/2014/main" id="{DC6BFBE3-28AC-4962-8377-E5B3E38BB5E5}"/>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283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579964" y="3412944"/>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4"/>
              <a:ext cx="1673115" cy="22070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86024" cy="313234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98593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17988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4"/>
            <a:ext cx="3728616" cy="3340913"/>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sp>
        <p:nvSpPr>
          <p:cNvPr id="2" name="Espace réservé du numéro de diapositive 1">
            <a:extLst>
              <a:ext uri="{FF2B5EF4-FFF2-40B4-BE49-F238E27FC236}">
                <a16:creationId xmlns:a16="http://schemas.microsoft.com/office/drawing/2014/main" id="{5A9AEE71-E777-4C50-A4B3-0803CAB95A58}"/>
              </a:ext>
            </a:extLst>
          </p:cNvPr>
          <p:cNvSpPr>
            <a:spLocks noGrp="1"/>
          </p:cNvSpPr>
          <p:nvPr>
            <p:ph type="sldNum" sz="quarter" idx="12"/>
          </p:nvPr>
        </p:nvSpPr>
        <p:spPr/>
        <p:txBody>
          <a:bodyPr/>
          <a:lstStyle/>
          <a:p>
            <a:fld id="{830C4335-9913-4F80-B9D7-EA4FD23BFB5C}" type="slidenum">
              <a:rPr lang="fr-FR" smtClean="0"/>
              <a:pPr/>
              <a:t>25</a:t>
            </a:fld>
            <a:endParaRPr lang="fr-FR" dirty="0"/>
          </a:p>
        </p:txBody>
      </p:sp>
      <p:sp>
        <p:nvSpPr>
          <p:cNvPr id="64" name="ZoneTexte 63">
            <a:extLst>
              <a:ext uri="{FF2B5EF4-FFF2-40B4-BE49-F238E27FC236}">
                <a16:creationId xmlns:a16="http://schemas.microsoft.com/office/drawing/2014/main" id="{8CD29F70-F424-4C87-9AA6-25147C3EE286}"/>
              </a:ext>
            </a:extLst>
          </p:cNvPr>
          <p:cNvSpPr txBox="1"/>
          <p:nvPr/>
        </p:nvSpPr>
        <p:spPr>
          <a:xfrm>
            <a:off x="153771" y="6191193"/>
            <a:ext cx="340158" cy="461665"/>
          </a:xfrm>
          <a:prstGeom prst="rect">
            <a:avLst/>
          </a:prstGeom>
          <a:noFill/>
        </p:spPr>
        <p:txBody>
          <a:bodyPr wrap="none" rtlCol="0">
            <a:spAutoFit/>
          </a:bodyPr>
          <a:lstStyle/>
          <a:p>
            <a:r>
              <a:rPr lang="fr-FR" sz="2400" b="1" dirty="0"/>
              <a:t>0</a:t>
            </a:r>
          </a:p>
        </p:txBody>
      </p:sp>
      <p:grpSp>
        <p:nvGrpSpPr>
          <p:cNvPr id="71" name="Groupe 70">
            <a:extLst>
              <a:ext uri="{FF2B5EF4-FFF2-40B4-BE49-F238E27FC236}">
                <a16:creationId xmlns:a16="http://schemas.microsoft.com/office/drawing/2014/main" id="{7B03C97D-740E-4F44-AB36-1E7C565CC015}"/>
              </a:ext>
            </a:extLst>
          </p:cNvPr>
          <p:cNvGrpSpPr/>
          <p:nvPr/>
        </p:nvGrpSpPr>
        <p:grpSpPr>
          <a:xfrm>
            <a:off x="1041400" y="1766195"/>
            <a:ext cx="3423884" cy="5022174"/>
            <a:chOff x="843246" y="2203238"/>
            <a:chExt cx="3764599" cy="5434573"/>
          </a:xfrm>
        </p:grpSpPr>
        <p:sp>
          <p:nvSpPr>
            <p:cNvPr id="72" name="Oval 18">
              <a:extLst>
                <a:ext uri="{FF2B5EF4-FFF2-40B4-BE49-F238E27FC236}">
                  <a16:creationId xmlns:a16="http://schemas.microsoft.com/office/drawing/2014/main" id="{860129E8-BD13-4F51-A2B1-2EA8439DA773}"/>
                </a:ext>
              </a:extLst>
            </p:cNvPr>
            <p:cNvSpPr/>
            <p:nvPr/>
          </p:nvSpPr>
          <p:spPr>
            <a:xfrm>
              <a:off x="2157609" y="5757282"/>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73" name="Oval 18">
              <a:extLst>
                <a:ext uri="{FF2B5EF4-FFF2-40B4-BE49-F238E27FC236}">
                  <a16:creationId xmlns:a16="http://schemas.microsoft.com/office/drawing/2014/main" id="{67E9E0C4-A136-4D34-84D8-FF8C54E7EF12}"/>
                </a:ext>
              </a:extLst>
            </p:cNvPr>
            <p:cNvSpPr/>
            <p:nvPr/>
          </p:nvSpPr>
          <p:spPr>
            <a:xfrm>
              <a:off x="2168574" y="6736888"/>
              <a:ext cx="1100485"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8" name="Oval 18">
              <a:extLst>
                <a:ext uri="{FF2B5EF4-FFF2-40B4-BE49-F238E27FC236}">
                  <a16:creationId xmlns:a16="http://schemas.microsoft.com/office/drawing/2014/main" id="{5C73FD8D-DDE5-4682-9A1B-0AAFB8DCF016}"/>
                </a:ext>
              </a:extLst>
            </p:cNvPr>
            <p:cNvSpPr/>
            <p:nvPr/>
          </p:nvSpPr>
          <p:spPr>
            <a:xfrm>
              <a:off x="869823" y="5153836"/>
              <a:ext cx="1107561" cy="569387"/>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9" name="Oval 18">
              <a:extLst>
                <a:ext uri="{FF2B5EF4-FFF2-40B4-BE49-F238E27FC236}">
                  <a16:creationId xmlns:a16="http://schemas.microsoft.com/office/drawing/2014/main" id="{C9450567-0E22-48CE-9A1E-2EAC2635ECC9}"/>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0" name="Oval 18">
              <a:extLst>
                <a:ext uri="{FF2B5EF4-FFF2-40B4-BE49-F238E27FC236}">
                  <a16:creationId xmlns:a16="http://schemas.microsoft.com/office/drawing/2014/main" id="{FBAC8D15-5101-4585-90F1-13276D779900}"/>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1" name="Oval 18">
              <a:extLst>
                <a:ext uri="{FF2B5EF4-FFF2-40B4-BE49-F238E27FC236}">
                  <a16:creationId xmlns:a16="http://schemas.microsoft.com/office/drawing/2014/main" id="{7FC29C62-3674-4538-8423-2515CF78D1F6}"/>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92" name="Oval 18">
              <a:extLst>
                <a:ext uri="{FF2B5EF4-FFF2-40B4-BE49-F238E27FC236}">
                  <a16:creationId xmlns:a16="http://schemas.microsoft.com/office/drawing/2014/main" id="{3F9AC62B-C370-46E5-B18E-3A29D8450DB6}"/>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93" name="Connecteur droit avec flèche 92">
              <a:extLst>
                <a:ext uri="{FF2B5EF4-FFF2-40B4-BE49-F238E27FC236}">
                  <a16:creationId xmlns:a16="http://schemas.microsoft.com/office/drawing/2014/main" id="{08CCE438-6890-4DFB-BA04-A8075EFA9970}"/>
                </a:ext>
              </a:extLst>
            </p:cNvPr>
            <p:cNvCxnSpPr>
              <a:cxnSpLocks/>
              <a:stCxn id="73" idx="0"/>
              <a:endCxn id="72" idx="4"/>
            </p:cNvCxnSpPr>
            <p:nvPr/>
          </p:nvCxnSpPr>
          <p:spPr>
            <a:xfrm flipH="1" flipV="1">
              <a:off x="2711389" y="6316474"/>
              <a:ext cx="7427" cy="420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088B5CD9-1EE9-448F-B727-3E25BFC4F329}"/>
                </a:ext>
              </a:extLst>
            </p:cNvPr>
            <p:cNvCxnSpPr>
              <a:cxnSpLocks/>
              <a:stCxn id="72" idx="1"/>
              <a:endCxn id="89" idx="5"/>
            </p:cNvCxnSpPr>
            <p:nvPr/>
          </p:nvCxnSpPr>
          <p:spPr>
            <a:xfrm flipH="1" flipV="1">
              <a:off x="1816886" y="4494420"/>
              <a:ext cx="502921" cy="13447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E01FDAB2-F486-4400-9935-A12616A208FA}"/>
                </a:ext>
              </a:extLst>
            </p:cNvPr>
            <p:cNvCxnSpPr>
              <a:cxnSpLocks/>
              <a:stCxn id="88" idx="0"/>
              <a:endCxn id="89" idx="4"/>
            </p:cNvCxnSpPr>
            <p:nvPr/>
          </p:nvCxnSpPr>
          <p:spPr>
            <a:xfrm flipV="1">
              <a:off x="1423604" y="4576364"/>
              <a:ext cx="1701" cy="5774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B60E7110-BFD0-4D27-B699-1253CD48F555}"/>
                </a:ext>
              </a:extLst>
            </p:cNvPr>
            <p:cNvCxnSpPr>
              <a:cxnSpLocks/>
              <a:stCxn id="72" idx="7"/>
              <a:endCxn id="90" idx="3"/>
            </p:cNvCxnSpPr>
            <p:nvPr/>
          </p:nvCxnSpPr>
          <p:spPr>
            <a:xfrm flipV="1">
              <a:off x="3102970" y="4480689"/>
              <a:ext cx="559513" cy="1358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15AA1A96-C13E-450E-AFE7-48DF85D27C94}"/>
                </a:ext>
              </a:extLst>
            </p:cNvPr>
            <p:cNvCxnSpPr>
              <a:cxnSpLocks/>
              <a:stCxn id="90" idx="1"/>
              <a:endCxn id="92"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112C64D-962B-4DBB-8FB4-F0D202BD6DCB}"/>
                </a:ext>
              </a:extLst>
            </p:cNvPr>
            <p:cNvCxnSpPr>
              <a:cxnSpLocks/>
              <a:stCxn id="89" idx="7"/>
              <a:endCxn id="9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DF347907-7D9C-4C71-B9EC-1EC649E1A8B8}"/>
                </a:ext>
              </a:extLst>
            </p:cNvPr>
            <p:cNvCxnSpPr>
              <a:cxnSpLocks/>
              <a:stCxn id="92" idx="0"/>
              <a:endCxn id="9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007D14FD-0A88-4024-8391-85DB76B412CA}"/>
                </a:ext>
              </a:extLst>
            </p:cNvPr>
            <p:cNvSpPr txBox="1"/>
            <p:nvPr/>
          </p:nvSpPr>
          <p:spPr>
            <a:xfrm>
              <a:off x="2343402" y="723770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2B685DE3-7648-4525-BA91-A251A966AA33}"/>
                </a:ext>
              </a:extLst>
            </p:cNvPr>
            <p:cNvSpPr txBox="1"/>
            <p:nvPr/>
          </p:nvSpPr>
          <p:spPr>
            <a:xfrm>
              <a:off x="1145816" y="5741845"/>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73AA048A-36D5-41FC-A4AE-A5DD79158736}"/>
                </a:ext>
              </a:extLst>
            </p:cNvPr>
            <p:cNvSpPr txBox="1"/>
            <p:nvPr/>
          </p:nvSpPr>
          <p:spPr>
            <a:xfrm>
              <a:off x="2671636" y="621773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41" name="ZoneTexte 140">
              <a:extLst>
                <a:ext uri="{FF2B5EF4-FFF2-40B4-BE49-F238E27FC236}">
                  <a16:creationId xmlns:a16="http://schemas.microsoft.com/office/drawing/2014/main" id="{C2CE30C6-E438-44A0-8010-83B7B9BF0FDB}"/>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42" name="ZoneTexte 141">
              <a:extLst>
                <a:ext uri="{FF2B5EF4-FFF2-40B4-BE49-F238E27FC236}">
                  <a16:creationId xmlns:a16="http://schemas.microsoft.com/office/drawing/2014/main" id="{E5484801-A853-4CAE-B2CB-C6919ECDAC4E}"/>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43" name="ZoneTexte 142">
              <a:extLst>
                <a:ext uri="{FF2B5EF4-FFF2-40B4-BE49-F238E27FC236}">
                  <a16:creationId xmlns:a16="http://schemas.microsoft.com/office/drawing/2014/main" id="{3F394526-6C63-443E-8A64-1534F862D3D9}"/>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44" name="ZoneTexte 143">
              <a:extLst>
                <a:ext uri="{FF2B5EF4-FFF2-40B4-BE49-F238E27FC236}">
                  <a16:creationId xmlns:a16="http://schemas.microsoft.com/office/drawing/2014/main" id="{738B1BA4-E89F-49BB-BE9D-5E8B5B0BA10C}"/>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45" name="ZoneTexte 144">
              <a:extLst>
                <a:ext uri="{FF2B5EF4-FFF2-40B4-BE49-F238E27FC236}">
                  <a16:creationId xmlns:a16="http://schemas.microsoft.com/office/drawing/2014/main" id="{3C6D25DB-B247-4575-9B82-A6A2E866E2EB}"/>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46" name="ZoneTexte 145">
              <a:extLst>
                <a:ext uri="{FF2B5EF4-FFF2-40B4-BE49-F238E27FC236}">
                  <a16:creationId xmlns:a16="http://schemas.microsoft.com/office/drawing/2014/main" id="{24CE3742-BC35-4E57-B592-428510A8FA95}"/>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7" name="ZoneTexte 146">
              <a:extLst>
                <a:ext uri="{FF2B5EF4-FFF2-40B4-BE49-F238E27FC236}">
                  <a16:creationId xmlns:a16="http://schemas.microsoft.com/office/drawing/2014/main" id="{BABA83E7-DB55-4A56-A778-7623EC1F71A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8" name="ZoneTexte 147">
              <a:extLst>
                <a:ext uri="{FF2B5EF4-FFF2-40B4-BE49-F238E27FC236}">
                  <a16:creationId xmlns:a16="http://schemas.microsoft.com/office/drawing/2014/main" id="{AEEA9A25-A78A-446B-9656-BE007E9BE8FE}"/>
                </a:ext>
              </a:extLst>
            </p:cNvPr>
            <p:cNvSpPr txBox="1"/>
            <p:nvPr/>
          </p:nvSpPr>
          <p:spPr>
            <a:xfrm>
              <a:off x="2240205" y="5795308"/>
              <a:ext cx="862865" cy="369333"/>
            </a:xfrm>
            <a:prstGeom prst="rect">
              <a:avLst/>
            </a:prstGeom>
            <a:noFill/>
          </p:spPr>
          <p:txBody>
            <a:bodyPr wrap="none" rtlCol="0">
              <a:spAutoFit/>
            </a:bodyPr>
            <a:lstStyle/>
            <a:p>
              <a:r>
                <a:rPr lang="en-US" b="1" dirty="0"/>
                <a:t>Korean</a:t>
              </a:r>
              <a:endParaRPr lang="fr-FR" dirty="0"/>
            </a:p>
          </p:txBody>
        </p:sp>
        <p:sp>
          <p:nvSpPr>
            <p:cNvPr id="149" name="ZoneTexte 148">
              <a:extLst>
                <a:ext uri="{FF2B5EF4-FFF2-40B4-BE49-F238E27FC236}">
                  <a16:creationId xmlns:a16="http://schemas.microsoft.com/office/drawing/2014/main" id="{88CE3913-8D35-4418-B3BE-061334D63CFD}"/>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50" name="ZoneTexte 149">
              <a:extLst>
                <a:ext uri="{FF2B5EF4-FFF2-40B4-BE49-F238E27FC236}">
                  <a16:creationId xmlns:a16="http://schemas.microsoft.com/office/drawing/2014/main" id="{5A4B9791-C558-4DA7-87C3-28FE2000353F}"/>
                </a:ext>
              </a:extLst>
            </p:cNvPr>
            <p:cNvSpPr txBox="1"/>
            <p:nvPr/>
          </p:nvSpPr>
          <p:spPr>
            <a:xfrm>
              <a:off x="2152206" y="6767391"/>
              <a:ext cx="1058303" cy="369333"/>
            </a:xfrm>
            <a:prstGeom prst="rect">
              <a:avLst/>
            </a:prstGeom>
            <a:noFill/>
          </p:spPr>
          <p:txBody>
            <a:bodyPr wrap="none" rtlCol="0">
              <a:spAutoFit/>
            </a:bodyPr>
            <a:lstStyle/>
            <a:p>
              <a:r>
                <a:rPr lang="en-US" b="1" dirty="0"/>
                <a:t>Japanese</a:t>
              </a:r>
              <a:endParaRPr lang="fr-FR" dirty="0"/>
            </a:p>
          </p:txBody>
        </p:sp>
        <p:sp>
          <p:nvSpPr>
            <p:cNvPr id="151" name="ZoneTexte 150">
              <a:extLst>
                <a:ext uri="{FF2B5EF4-FFF2-40B4-BE49-F238E27FC236}">
                  <a16:creationId xmlns:a16="http://schemas.microsoft.com/office/drawing/2014/main" id="{7CD5B671-E061-40EA-89C1-EB264DA1343B}"/>
                </a:ext>
              </a:extLst>
            </p:cNvPr>
            <p:cNvSpPr txBox="1"/>
            <p:nvPr/>
          </p:nvSpPr>
          <p:spPr>
            <a:xfrm>
              <a:off x="899483" y="5246538"/>
              <a:ext cx="931665" cy="369333"/>
            </a:xfrm>
            <a:prstGeom prst="rect">
              <a:avLst/>
            </a:prstGeom>
            <a:noFill/>
          </p:spPr>
          <p:txBody>
            <a:bodyPr wrap="none" rtlCol="0">
              <a:spAutoFit/>
            </a:bodyPr>
            <a:lstStyle/>
            <a:p>
              <a:r>
                <a:rPr lang="en-US" b="1" dirty="0"/>
                <a:t>Chinese</a:t>
              </a:r>
              <a:endParaRPr lang="fr-FR" dirty="0"/>
            </a:p>
          </p:txBody>
        </p:sp>
      </p:grpSp>
    </p:spTree>
    <p:extLst>
      <p:ext uri="{BB962C8B-B14F-4D97-AF65-F5344CB8AC3E}">
        <p14:creationId xmlns:p14="http://schemas.microsoft.com/office/powerpoint/2010/main" val="18936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Decision about proposals</a:t>
            </a:r>
            <a:br>
              <a:rPr lang="en-US" sz="3200" b="1" cap="all" dirty="0">
                <a:solidFill>
                  <a:srgbClr val="002060"/>
                </a:solidFill>
                <a:latin typeface="Open Sans" panose="020B0606030504020204" pitchFamily="34" charset="0"/>
              </a:rPr>
            </a:br>
            <a:r>
              <a:rPr lang="en-US" sz="3200" b="1" cap="all" dirty="0">
                <a:solidFill>
                  <a:srgbClr val="002060"/>
                </a:solidFill>
                <a:latin typeface="Open Sans" panose="020B0606030504020204" pitchFamily="34" charset="0"/>
              </a:rPr>
              <a:t>			      (self vs other)</a:t>
            </a:r>
            <a:endParaRPr lang="fr-FR" sz="3200" b="1" cap="all" dirty="0">
              <a:solidFill>
                <a:srgbClr val="002060"/>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26</a:t>
            </a:fld>
            <a:endParaRPr lang="fr-FR" dirty="0"/>
          </a:p>
        </p:txBody>
      </p:sp>
      <p:pic>
        <p:nvPicPr>
          <p:cNvPr id="66" name="Image 65">
            <a:extLst>
              <a:ext uri="{FF2B5EF4-FFF2-40B4-BE49-F238E27FC236}">
                <a16:creationId xmlns:a16="http://schemas.microsoft.com/office/drawing/2014/main" id="{0B12C129-0884-44FB-976F-435AFDDB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49" y="4482644"/>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 24">
            <a:extLst>
              <a:ext uri="{FF2B5EF4-FFF2-40B4-BE49-F238E27FC236}">
                <a16:creationId xmlns:a16="http://schemas.microsoft.com/office/drawing/2014/main" id="{9A3E47C8-3656-465B-B678-A4812A720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671" y="3991901"/>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DBA7077D-02C2-40C2-936E-D61C25F0EFA3}"/>
              </a:ext>
            </a:extLst>
          </p:cNvPr>
          <p:cNvGrpSpPr/>
          <p:nvPr/>
        </p:nvGrpSpPr>
        <p:grpSpPr>
          <a:xfrm>
            <a:off x="2147785" y="3443497"/>
            <a:ext cx="2789975" cy="2680071"/>
            <a:chOff x="2078118" y="1088354"/>
            <a:chExt cx="5751366" cy="4499572"/>
          </a:xfrm>
        </p:grpSpPr>
        <p:grpSp>
          <p:nvGrpSpPr>
            <p:cNvPr id="42" name="Group 2">
              <a:extLst>
                <a:ext uri="{FF2B5EF4-FFF2-40B4-BE49-F238E27FC236}">
                  <a16:creationId xmlns:a16="http://schemas.microsoft.com/office/drawing/2014/main" id="{AAFF5E8F-8646-4CB0-AD08-885E15ED163E}"/>
                </a:ext>
              </a:extLst>
            </p:cNvPr>
            <p:cNvGrpSpPr/>
            <p:nvPr/>
          </p:nvGrpSpPr>
          <p:grpSpPr>
            <a:xfrm>
              <a:off x="2526987" y="1088354"/>
              <a:ext cx="4090027" cy="4499572"/>
              <a:chOff x="2526987" y="1088354"/>
              <a:chExt cx="4090027" cy="4499572"/>
            </a:xfrm>
          </p:grpSpPr>
          <p:sp>
            <p:nvSpPr>
              <p:cNvPr id="43" name="Oval 7">
                <a:extLst>
                  <a:ext uri="{FF2B5EF4-FFF2-40B4-BE49-F238E27FC236}">
                    <a16:creationId xmlns:a16="http://schemas.microsoft.com/office/drawing/2014/main" id="{6CFD2933-7DBE-4870-821E-D47B8C30CB22}"/>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Rectangle 34">
                <a:extLst>
                  <a:ext uri="{FF2B5EF4-FFF2-40B4-BE49-F238E27FC236}">
                    <a16:creationId xmlns:a16="http://schemas.microsoft.com/office/drawing/2014/main" id="{B9F5EC82-E88B-4C67-8B91-CA6FBEB70777}"/>
                  </a:ext>
                </a:extLst>
              </p:cNvPr>
              <p:cNvSpPr>
                <a:spLocks noChangeArrowheads="1"/>
              </p:cNvSpPr>
              <p:nvPr/>
            </p:nvSpPr>
            <p:spPr bwMode="auto">
              <a:xfrm rot="20700000">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Rectangle 37">
                <a:extLst>
                  <a:ext uri="{FF2B5EF4-FFF2-40B4-BE49-F238E27FC236}">
                    <a16:creationId xmlns:a16="http://schemas.microsoft.com/office/drawing/2014/main" id="{3472D901-05A3-4770-8D4E-A63D96A2994E}"/>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38">
                <a:extLst>
                  <a:ext uri="{FF2B5EF4-FFF2-40B4-BE49-F238E27FC236}">
                    <a16:creationId xmlns:a16="http://schemas.microsoft.com/office/drawing/2014/main" id="{4B9B8531-76F4-402F-98CB-4F44BE151600}"/>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39">
                <a:extLst>
                  <a:ext uri="{FF2B5EF4-FFF2-40B4-BE49-F238E27FC236}">
                    <a16:creationId xmlns:a16="http://schemas.microsoft.com/office/drawing/2014/main" id="{E96B90AA-DF1A-477B-96C9-5DD861388D6D}"/>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40">
                <a:extLst>
                  <a:ext uri="{FF2B5EF4-FFF2-40B4-BE49-F238E27FC236}">
                    <a16:creationId xmlns:a16="http://schemas.microsoft.com/office/drawing/2014/main" id="{24F52EC1-4459-4C55-9ACA-4B103D3279F4}"/>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41">
                <a:extLst>
                  <a:ext uri="{FF2B5EF4-FFF2-40B4-BE49-F238E27FC236}">
                    <a16:creationId xmlns:a16="http://schemas.microsoft.com/office/drawing/2014/main" id="{2663A42C-5493-4DFB-BBAB-FA827E466817}"/>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43">
                <a:extLst>
                  <a:ext uri="{FF2B5EF4-FFF2-40B4-BE49-F238E27FC236}">
                    <a16:creationId xmlns:a16="http://schemas.microsoft.com/office/drawing/2014/main" id="{D8A2A3E3-981F-45C5-A0A5-463CED17AF3E}"/>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Oval 42">
                <a:extLst>
                  <a:ext uri="{FF2B5EF4-FFF2-40B4-BE49-F238E27FC236}">
                    <a16:creationId xmlns:a16="http://schemas.microsoft.com/office/drawing/2014/main" id="{7CD2A924-D886-4812-83E5-90574C69CC0B}"/>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2" name="Group 7">
              <a:extLst>
                <a:ext uri="{FF2B5EF4-FFF2-40B4-BE49-F238E27FC236}">
                  <a16:creationId xmlns:a16="http://schemas.microsoft.com/office/drawing/2014/main" id="{321CF290-41B0-4002-A9AA-10EA0FEFB7F5}"/>
                </a:ext>
              </a:extLst>
            </p:cNvPr>
            <p:cNvGrpSpPr/>
            <p:nvPr/>
          </p:nvGrpSpPr>
          <p:grpSpPr>
            <a:xfrm>
              <a:off x="5202588" y="1286263"/>
              <a:ext cx="1863295" cy="2059931"/>
              <a:chOff x="5440208" y="2405415"/>
              <a:chExt cx="1863295" cy="2059931"/>
            </a:xfrm>
          </p:grpSpPr>
          <p:sp>
            <p:nvSpPr>
              <p:cNvPr id="53" name="Freeform 8">
                <a:extLst>
                  <a:ext uri="{FF2B5EF4-FFF2-40B4-BE49-F238E27FC236}">
                    <a16:creationId xmlns:a16="http://schemas.microsoft.com/office/drawing/2014/main" id="{4FF6DAF5-1368-46B4-9471-43C9B7DE4437}"/>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Oval 44">
                <a:extLst>
                  <a:ext uri="{FF2B5EF4-FFF2-40B4-BE49-F238E27FC236}">
                    <a16:creationId xmlns:a16="http://schemas.microsoft.com/office/drawing/2014/main" id="{214E1C20-69AC-4171-B153-5BB7D5E91018}"/>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Oval 45">
                <a:extLst>
                  <a:ext uri="{FF2B5EF4-FFF2-40B4-BE49-F238E27FC236}">
                    <a16:creationId xmlns:a16="http://schemas.microsoft.com/office/drawing/2014/main" id="{D8018FA6-E282-405C-B6CA-C6ADBF096A1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6">
                <a:extLst>
                  <a:ext uri="{FF2B5EF4-FFF2-40B4-BE49-F238E27FC236}">
                    <a16:creationId xmlns:a16="http://schemas.microsoft.com/office/drawing/2014/main" id="{761D96B2-0815-4F49-B3C0-04A97756CDDC}"/>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75">
                <a:extLst>
                  <a:ext uri="{FF2B5EF4-FFF2-40B4-BE49-F238E27FC236}">
                    <a16:creationId xmlns:a16="http://schemas.microsoft.com/office/drawing/2014/main" id="{2EAC9309-68CB-4C75-B067-882D53876C38}"/>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6">
              <a:extLst>
                <a:ext uri="{FF2B5EF4-FFF2-40B4-BE49-F238E27FC236}">
                  <a16:creationId xmlns:a16="http://schemas.microsoft.com/office/drawing/2014/main" id="{062968C6-D8BF-475A-8299-584E9D82B04B}"/>
                </a:ext>
              </a:extLst>
            </p:cNvPr>
            <p:cNvGrpSpPr/>
            <p:nvPr/>
          </p:nvGrpSpPr>
          <p:grpSpPr>
            <a:xfrm>
              <a:off x="2078118" y="2117642"/>
              <a:ext cx="1863295" cy="2059931"/>
              <a:chOff x="2112315" y="1532757"/>
              <a:chExt cx="1863295" cy="2059931"/>
            </a:xfrm>
          </p:grpSpPr>
          <p:sp>
            <p:nvSpPr>
              <p:cNvPr id="59" name="Freeform 33">
                <a:extLst>
                  <a:ext uri="{FF2B5EF4-FFF2-40B4-BE49-F238E27FC236}">
                    <a16:creationId xmlns:a16="http://schemas.microsoft.com/office/drawing/2014/main" id="{3BE9C786-AF33-4E6D-875C-34484F3447E0}"/>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Oval 35">
                <a:extLst>
                  <a:ext uri="{FF2B5EF4-FFF2-40B4-BE49-F238E27FC236}">
                    <a16:creationId xmlns:a16="http://schemas.microsoft.com/office/drawing/2014/main" id="{87C8F633-7125-4F79-94DC-AB8D662EF090}"/>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Oval 36">
                <a:extLst>
                  <a:ext uri="{FF2B5EF4-FFF2-40B4-BE49-F238E27FC236}">
                    <a16:creationId xmlns:a16="http://schemas.microsoft.com/office/drawing/2014/main" id="{BE684396-9934-4AD7-BB60-984BD0370FB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09">
                <a:extLst>
                  <a:ext uri="{FF2B5EF4-FFF2-40B4-BE49-F238E27FC236}">
                    <a16:creationId xmlns:a16="http://schemas.microsoft.com/office/drawing/2014/main" id="{AFBD400F-8A56-4686-9EFB-ACA6ADF450A0}"/>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10">
                <a:extLst>
                  <a:ext uri="{FF2B5EF4-FFF2-40B4-BE49-F238E27FC236}">
                    <a16:creationId xmlns:a16="http://schemas.microsoft.com/office/drawing/2014/main" id="{A8547616-E5A6-4B63-A44F-5D9A8AB8DD9E}"/>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4" name="TextBox 52">
              <a:extLst>
                <a:ext uri="{FF2B5EF4-FFF2-40B4-BE49-F238E27FC236}">
                  <a16:creationId xmlns:a16="http://schemas.microsoft.com/office/drawing/2014/main" id="{FC093BF6-9834-4063-BCA5-B68F81AB5055}"/>
                </a:ext>
              </a:extLst>
            </p:cNvPr>
            <p:cNvSpPr txBox="1"/>
            <p:nvPr/>
          </p:nvSpPr>
          <p:spPr>
            <a:xfrm>
              <a:off x="2217931" y="4282228"/>
              <a:ext cx="1556006" cy="62007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self</a:t>
              </a:r>
            </a:p>
          </p:txBody>
        </p:sp>
        <p:sp>
          <p:nvSpPr>
            <p:cNvPr id="65" name="TextBox 52">
              <a:extLst>
                <a:ext uri="{FF2B5EF4-FFF2-40B4-BE49-F238E27FC236}">
                  <a16:creationId xmlns:a16="http://schemas.microsoft.com/office/drawing/2014/main" id="{E35FA1A3-3759-4024-B993-FF8FD18CCD96}"/>
                </a:ext>
              </a:extLst>
            </p:cNvPr>
            <p:cNvSpPr txBox="1"/>
            <p:nvPr/>
          </p:nvSpPr>
          <p:spPr>
            <a:xfrm>
              <a:off x="4908428" y="3350017"/>
              <a:ext cx="2921056" cy="62007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1 - self</a:t>
              </a:r>
            </a:p>
          </p:txBody>
        </p:sp>
      </p:grpSp>
      <p:pic>
        <p:nvPicPr>
          <p:cNvPr id="100" name="Image 99">
            <a:extLst>
              <a:ext uri="{FF2B5EF4-FFF2-40B4-BE49-F238E27FC236}">
                <a16:creationId xmlns:a16="http://schemas.microsoft.com/office/drawing/2014/main" id="{D0B603DA-6B22-44DA-943A-4CD5ED2FF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079" y="4305347"/>
            <a:ext cx="611732"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Image 24">
            <a:extLst>
              <a:ext uri="{FF2B5EF4-FFF2-40B4-BE49-F238E27FC236}">
                <a16:creationId xmlns:a16="http://schemas.microsoft.com/office/drawing/2014/main" id="{E7A0E444-1222-4579-9A18-4B3201687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4950" y="4253405"/>
            <a:ext cx="604998" cy="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ZoneTexte 67">
            <a:extLst>
              <a:ext uri="{FF2B5EF4-FFF2-40B4-BE49-F238E27FC236}">
                <a16:creationId xmlns:a16="http://schemas.microsoft.com/office/drawing/2014/main" id="{BAE254CE-A982-4E08-B45D-4386C1A008E4}"/>
              </a:ext>
            </a:extLst>
          </p:cNvPr>
          <p:cNvSpPr txBox="1"/>
          <p:nvPr/>
        </p:nvSpPr>
        <p:spPr>
          <a:xfrm>
            <a:off x="778740" y="1840419"/>
            <a:ext cx="8496944" cy="461665"/>
          </a:xfrm>
          <a:prstGeom prst="rect">
            <a:avLst/>
          </a:prstGeom>
          <a:noFill/>
        </p:spPr>
        <p:txBody>
          <a:bodyPr wrap="square" rtlCol="0">
            <a:spAutoFit/>
          </a:bodyPr>
          <a:lstStyle/>
          <a:p>
            <a:r>
              <a:rPr lang="en-US" sz="2400" b="1" dirty="0">
                <a:solidFill>
                  <a:schemeClr val="accent4"/>
                </a:solidFill>
              </a:rPr>
              <a:t>Implementation</a:t>
            </a:r>
            <a:r>
              <a:rPr lang="en-US" sz="2400" b="1" dirty="0"/>
              <a:t>: </a:t>
            </a:r>
            <a:r>
              <a:rPr lang="en-US" sz="2400" dirty="0"/>
              <a:t> Choose the value of a proposal </a:t>
            </a:r>
            <a:endParaRPr lang="en-US" sz="2400" b="1" dirty="0"/>
          </a:p>
        </p:txBody>
      </p:sp>
      <p:sp>
        <p:nvSpPr>
          <p:cNvPr id="69" name="Rectangle 68">
            <a:extLst>
              <a:ext uri="{FF2B5EF4-FFF2-40B4-BE49-F238E27FC236}">
                <a16:creationId xmlns:a16="http://schemas.microsoft.com/office/drawing/2014/main" id="{C6C38FAD-AFCC-4614-8371-99A5E5DCED43}"/>
              </a:ext>
            </a:extLst>
          </p:cNvPr>
          <p:cNvSpPr/>
          <p:nvPr/>
        </p:nvSpPr>
        <p:spPr>
          <a:xfrm>
            <a:off x="716999" y="2710644"/>
            <a:ext cx="7418070" cy="341518"/>
          </a:xfrm>
          <a:prstGeom prst="rect">
            <a:avLst/>
          </a:prstGeom>
          <a:noFill/>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Take into account </a:t>
            </a:r>
            <a:r>
              <a:rPr lang="en-US" sz="2400" b="1" kern="0" dirty="0">
                <a:solidFill>
                  <a:schemeClr val="accent4">
                    <a:lumMod val="50000"/>
                  </a:schemeClr>
                </a:solidFill>
              </a:rPr>
              <a:t>self preferences </a:t>
            </a:r>
            <a:r>
              <a:rPr lang="en-US" sz="2400" dirty="0">
                <a:solidFill>
                  <a:prstClr val="black"/>
                </a:solidFill>
              </a:rPr>
              <a:t>and </a:t>
            </a:r>
            <a:r>
              <a:rPr lang="en-US" sz="2400" b="1" kern="0" dirty="0">
                <a:solidFill>
                  <a:schemeClr val="accent4">
                    <a:lumMod val="50000"/>
                  </a:schemeClr>
                </a:solidFill>
              </a:rPr>
              <a:t>other preferences</a:t>
            </a:r>
          </a:p>
        </p:txBody>
      </p:sp>
      <p:sp>
        <p:nvSpPr>
          <p:cNvPr id="70" name="Oval 13">
            <a:extLst>
              <a:ext uri="{FF2B5EF4-FFF2-40B4-BE49-F238E27FC236}">
                <a16:creationId xmlns:a16="http://schemas.microsoft.com/office/drawing/2014/main" id="{BEF4B50D-9D54-4E13-A1F9-0332F5C6A30B}"/>
              </a:ext>
            </a:extLst>
          </p:cNvPr>
          <p:cNvSpPr/>
          <p:nvPr/>
        </p:nvSpPr>
        <p:spPr>
          <a:xfrm>
            <a:off x="545487" y="1971659"/>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Oval 13">
            <a:extLst>
              <a:ext uri="{FF2B5EF4-FFF2-40B4-BE49-F238E27FC236}">
                <a16:creationId xmlns:a16="http://schemas.microsoft.com/office/drawing/2014/main" id="{E6C8586A-F9AC-4B50-AAD4-CAE3D92D4537}"/>
              </a:ext>
            </a:extLst>
          </p:cNvPr>
          <p:cNvSpPr/>
          <p:nvPr/>
        </p:nvSpPr>
        <p:spPr>
          <a:xfrm>
            <a:off x="545487" y="2796282"/>
            <a:ext cx="189299" cy="199183"/>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2" name="Shape 587">
            <a:extLst>
              <a:ext uri="{FF2B5EF4-FFF2-40B4-BE49-F238E27FC236}">
                <a16:creationId xmlns:a16="http://schemas.microsoft.com/office/drawing/2014/main" id="{8D27DA32-B97D-4A0B-9949-A79F9E0E163E}"/>
              </a:ext>
            </a:extLst>
          </p:cNvPr>
          <p:cNvSpPr/>
          <p:nvPr/>
        </p:nvSpPr>
        <p:spPr>
          <a:xfrm>
            <a:off x="2010302" y="6202856"/>
            <a:ext cx="2743200" cy="461666"/>
          </a:xfrm>
          <a:prstGeom prst="rect">
            <a:avLst/>
          </a:prstGeom>
          <a:solidFill>
            <a:schemeClr val="accent4">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400" b="1" kern="0" dirty="0">
                <a:solidFill>
                  <a:prstClr val="white"/>
                </a:solidFill>
              </a:rPr>
              <a:t>High-dominance</a:t>
            </a:r>
          </a:p>
        </p:txBody>
      </p:sp>
      <p:grpSp>
        <p:nvGrpSpPr>
          <p:cNvPr id="97" name="Groupe 96">
            <a:extLst>
              <a:ext uri="{FF2B5EF4-FFF2-40B4-BE49-F238E27FC236}">
                <a16:creationId xmlns:a16="http://schemas.microsoft.com/office/drawing/2014/main" id="{19322F27-5817-4C80-8197-8ECD0E5AF7F5}"/>
              </a:ext>
            </a:extLst>
          </p:cNvPr>
          <p:cNvGrpSpPr/>
          <p:nvPr/>
        </p:nvGrpSpPr>
        <p:grpSpPr>
          <a:xfrm>
            <a:off x="7479405" y="3468854"/>
            <a:ext cx="2373551" cy="2661871"/>
            <a:chOff x="2078118" y="1088354"/>
            <a:chExt cx="4987765" cy="4499572"/>
          </a:xfrm>
        </p:grpSpPr>
        <p:grpSp>
          <p:nvGrpSpPr>
            <p:cNvPr id="73" name="Group 2">
              <a:extLst>
                <a:ext uri="{FF2B5EF4-FFF2-40B4-BE49-F238E27FC236}">
                  <a16:creationId xmlns:a16="http://schemas.microsoft.com/office/drawing/2014/main" id="{8D3C1206-AF35-4D48-97B9-B6674D11A180}"/>
                </a:ext>
              </a:extLst>
            </p:cNvPr>
            <p:cNvGrpSpPr/>
            <p:nvPr/>
          </p:nvGrpSpPr>
          <p:grpSpPr>
            <a:xfrm>
              <a:off x="2526987" y="1088354"/>
              <a:ext cx="4090027" cy="4499572"/>
              <a:chOff x="2526987" y="1088354"/>
              <a:chExt cx="4090027" cy="4499572"/>
            </a:xfrm>
          </p:grpSpPr>
          <p:sp>
            <p:nvSpPr>
              <p:cNvPr id="74" name="Oval 7">
                <a:extLst>
                  <a:ext uri="{FF2B5EF4-FFF2-40B4-BE49-F238E27FC236}">
                    <a16:creationId xmlns:a16="http://schemas.microsoft.com/office/drawing/2014/main" id="{B9879DF4-A999-4FD5-8890-A0A9F15885E6}"/>
                  </a:ext>
                </a:extLst>
              </p:cNvPr>
              <p:cNvSpPr>
                <a:spLocks noChangeArrowheads="1"/>
              </p:cNvSpPr>
              <p:nvPr/>
            </p:nvSpPr>
            <p:spPr bwMode="auto">
              <a:xfrm>
                <a:off x="2526987" y="5335690"/>
                <a:ext cx="4090027" cy="25223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Rectangle 34">
                <a:extLst>
                  <a:ext uri="{FF2B5EF4-FFF2-40B4-BE49-F238E27FC236}">
                    <a16:creationId xmlns:a16="http://schemas.microsoft.com/office/drawing/2014/main" id="{76192C01-B288-497C-8C0B-9B09E3EE7513}"/>
                  </a:ext>
                </a:extLst>
              </p:cNvPr>
              <p:cNvSpPr>
                <a:spLocks noChangeArrowheads="1"/>
              </p:cNvSpPr>
              <p:nvPr/>
            </p:nvSpPr>
            <p:spPr bwMode="auto">
              <a:xfrm>
                <a:off x="2630051" y="1786751"/>
                <a:ext cx="3883898" cy="124763"/>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Rectangle 37">
                <a:extLst>
                  <a:ext uri="{FF2B5EF4-FFF2-40B4-BE49-F238E27FC236}">
                    <a16:creationId xmlns:a16="http://schemas.microsoft.com/office/drawing/2014/main" id="{2CF0B513-7DA3-49C2-A426-B1D11B14D506}"/>
                  </a:ext>
                </a:extLst>
              </p:cNvPr>
              <p:cNvSpPr>
                <a:spLocks noChangeArrowheads="1"/>
              </p:cNvSpPr>
              <p:nvPr/>
            </p:nvSpPr>
            <p:spPr bwMode="auto">
              <a:xfrm>
                <a:off x="4445204" y="2257321"/>
                <a:ext cx="253593" cy="234335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38">
                <a:extLst>
                  <a:ext uri="{FF2B5EF4-FFF2-40B4-BE49-F238E27FC236}">
                    <a16:creationId xmlns:a16="http://schemas.microsoft.com/office/drawing/2014/main" id="{3A01780E-07A1-469D-A93E-6CC55000ABE1}"/>
                  </a:ext>
                </a:extLst>
              </p:cNvPr>
              <p:cNvSpPr>
                <a:spLocks/>
              </p:cNvSpPr>
              <p:nvPr/>
            </p:nvSpPr>
            <p:spPr bwMode="auto">
              <a:xfrm>
                <a:off x="4333325" y="4574912"/>
                <a:ext cx="477351" cy="527528"/>
              </a:xfrm>
              <a:custGeom>
                <a:avLst/>
                <a:gdLst>
                  <a:gd name="T0" fmla="*/ 6794 w 6794"/>
                  <a:gd name="T1" fmla="*/ 3060 h 7508"/>
                  <a:gd name="T2" fmla="*/ 3734 w 6794"/>
                  <a:gd name="T3" fmla="*/ 0 h 7508"/>
                  <a:gd name="T4" fmla="*/ 3060 w 6794"/>
                  <a:gd name="T5" fmla="*/ 0 h 7508"/>
                  <a:gd name="T6" fmla="*/ 0 w 6794"/>
                  <a:gd name="T7" fmla="*/ 3060 h 7508"/>
                  <a:gd name="T8" fmla="*/ 0 w 6794"/>
                  <a:gd name="T9" fmla="*/ 7508 h 7508"/>
                  <a:gd name="T10" fmla="*/ 6794 w 6794"/>
                  <a:gd name="T11" fmla="*/ 7508 h 7508"/>
                  <a:gd name="T12" fmla="*/ 6794 w 6794"/>
                  <a:gd name="T13" fmla="*/ 3060 h 7508"/>
                </a:gdLst>
                <a:ahLst/>
                <a:cxnLst>
                  <a:cxn ang="0">
                    <a:pos x="T0" y="T1"/>
                  </a:cxn>
                  <a:cxn ang="0">
                    <a:pos x="T2" y="T3"/>
                  </a:cxn>
                  <a:cxn ang="0">
                    <a:pos x="T4" y="T5"/>
                  </a:cxn>
                  <a:cxn ang="0">
                    <a:pos x="T6" y="T7"/>
                  </a:cxn>
                  <a:cxn ang="0">
                    <a:pos x="T8" y="T9"/>
                  </a:cxn>
                  <a:cxn ang="0">
                    <a:pos x="T10" y="T11"/>
                  </a:cxn>
                  <a:cxn ang="0">
                    <a:pos x="T12" y="T13"/>
                  </a:cxn>
                </a:cxnLst>
                <a:rect l="0" t="0" r="r" b="b"/>
                <a:pathLst>
                  <a:path w="6794" h="7508">
                    <a:moveTo>
                      <a:pt x="6794" y="3060"/>
                    </a:moveTo>
                    <a:cubicBezTo>
                      <a:pt x="6794" y="1370"/>
                      <a:pt x="5424" y="0"/>
                      <a:pt x="3734" y="0"/>
                    </a:cubicBezTo>
                    <a:lnTo>
                      <a:pt x="3060" y="0"/>
                    </a:lnTo>
                    <a:cubicBezTo>
                      <a:pt x="1370" y="0"/>
                      <a:pt x="0" y="1370"/>
                      <a:pt x="0" y="3060"/>
                    </a:cubicBezTo>
                    <a:lnTo>
                      <a:pt x="0" y="7508"/>
                    </a:lnTo>
                    <a:lnTo>
                      <a:pt x="6794" y="7508"/>
                    </a:lnTo>
                    <a:lnTo>
                      <a:pt x="6794" y="30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39">
                <a:extLst>
                  <a:ext uri="{FF2B5EF4-FFF2-40B4-BE49-F238E27FC236}">
                    <a16:creationId xmlns:a16="http://schemas.microsoft.com/office/drawing/2014/main" id="{4E7CAE6E-1648-49C2-BB78-D05C3B7CC6FE}"/>
                  </a:ext>
                </a:extLst>
              </p:cNvPr>
              <p:cNvSpPr>
                <a:spLocks/>
              </p:cNvSpPr>
              <p:nvPr/>
            </p:nvSpPr>
            <p:spPr bwMode="auto">
              <a:xfrm>
                <a:off x="4000400" y="5099727"/>
                <a:ext cx="1143201" cy="153241"/>
              </a:xfrm>
              <a:custGeom>
                <a:avLst/>
                <a:gdLst>
                  <a:gd name="T0" fmla="*/ 13645 w 16249"/>
                  <a:gd name="T1" fmla="*/ 0 h 2174"/>
                  <a:gd name="T2" fmla="*/ 2604 w 16249"/>
                  <a:gd name="T3" fmla="*/ 0 h 2174"/>
                  <a:gd name="T4" fmla="*/ 0 w 16249"/>
                  <a:gd name="T5" fmla="*/ 2174 h 2174"/>
                  <a:gd name="T6" fmla="*/ 16249 w 16249"/>
                  <a:gd name="T7" fmla="*/ 2174 h 2174"/>
                  <a:gd name="T8" fmla="*/ 13645 w 16249"/>
                  <a:gd name="T9" fmla="*/ 0 h 2174"/>
                </a:gdLst>
                <a:ahLst/>
                <a:cxnLst>
                  <a:cxn ang="0">
                    <a:pos x="T0" y="T1"/>
                  </a:cxn>
                  <a:cxn ang="0">
                    <a:pos x="T2" y="T3"/>
                  </a:cxn>
                  <a:cxn ang="0">
                    <a:pos x="T4" y="T5"/>
                  </a:cxn>
                  <a:cxn ang="0">
                    <a:pos x="T6" y="T7"/>
                  </a:cxn>
                  <a:cxn ang="0">
                    <a:pos x="T8" y="T9"/>
                  </a:cxn>
                </a:cxnLst>
                <a:rect l="0" t="0" r="r" b="b"/>
                <a:pathLst>
                  <a:path w="16249" h="2174">
                    <a:moveTo>
                      <a:pt x="13645" y="0"/>
                    </a:moveTo>
                    <a:lnTo>
                      <a:pt x="2604" y="0"/>
                    </a:lnTo>
                    <a:cubicBezTo>
                      <a:pt x="1304" y="0"/>
                      <a:pt x="224" y="938"/>
                      <a:pt x="0" y="2174"/>
                    </a:cubicBezTo>
                    <a:lnTo>
                      <a:pt x="16249" y="2174"/>
                    </a:lnTo>
                    <a:cubicBezTo>
                      <a:pt x="16025" y="938"/>
                      <a:pt x="14945" y="0"/>
                      <a:pt x="13645"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0">
                <a:extLst>
                  <a:ext uri="{FF2B5EF4-FFF2-40B4-BE49-F238E27FC236}">
                    <a16:creationId xmlns:a16="http://schemas.microsoft.com/office/drawing/2014/main" id="{8F1DE7C5-93C6-4F50-A29A-8F89AFFB1A72}"/>
                  </a:ext>
                </a:extLst>
              </p:cNvPr>
              <p:cNvSpPr>
                <a:spLocks/>
              </p:cNvSpPr>
              <p:nvPr/>
            </p:nvSpPr>
            <p:spPr bwMode="auto">
              <a:xfrm>
                <a:off x="3456600" y="5250254"/>
                <a:ext cx="2230801" cy="216978"/>
              </a:xfrm>
              <a:custGeom>
                <a:avLst/>
                <a:gdLst>
                  <a:gd name="T0" fmla="*/ 31729 w 31729"/>
                  <a:gd name="T1" fmla="*/ 3060 h 3091"/>
                  <a:gd name="T2" fmla="*/ 28668 w 31729"/>
                  <a:gd name="T3" fmla="*/ 0 h 3091"/>
                  <a:gd name="T4" fmla="*/ 3060 w 31729"/>
                  <a:gd name="T5" fmla="*/ 0 h 3091"/>
                  <a:gd name="T6" fmla="*/ 0 w 31729"/>
                  <a:gd name="T7" fmla="*/ 3060 h 3091"/>
                  <a:gd name="T8" fmla="*/ 0 w 31729"/>
                  <a:gd name="T9" fmla="*/ 3091 h 3091"/>
                  <a:gd name="T10" fmla="*/ 31729 w 31729"/>
                  <a:gd name="T11" fmla="*/ 3091 h 3091"/>
                  <a:gd name="T12" fmla="*/ 31729 w 31729"/>
                  <a:gd name="T13" fmla="*/ 3060 h 3091"/>
                </a:gdLst>
                <a:ahLst/>
                <a:cxnLst>
                  <a:cxn ang="0">
                    <a:pos x="T0" y="T1"/>
                  </a:cxn>
                  <a:cxn ang="0">
                    <a:pos x="T2" y="T3"/>
                  </a:cxn>
                  <a:cxn ang="0">
                    <a:pos x="T4" y="T5"/>
                  </a:cxn>
                  <a:cxn ang="0">
                    <a:pos x="T6" y="T7"/>
                  </a:cxn>
                  <a:cxn ang="0">
                    <a:pos x="T8" y="T9"/>
                  </a:cxn>
                  <a:cxn ang="0">
                    <a:pos x="T10" y="T11"/>
                  </a:cxn>
                  <a:cxn ang="0">
                    <a:pos x="T12" y="T13"/>
                  </a:cxn>
                </a:cxnLst>
                <a:rect l="0" t="0" r="r" b="b"/>
                <a:pathLst>
                  <a:path w="31729" h="3091">
                    <a:moveTo>
                      <a:pt x="31729" y="3060"/>
                    </a:moveTo>
                    <a:cubicBezTo>
                      <a:pt x="31729" y="1370"/>
                      <a:pt x="30358" y="0"/>
                      <a:pt x="28668" y="0"/>
                    </a:cubicBezTo>
                    <a:lnTo>
                      <a:pt x="3060" y="0"/>
                    </a:lnTo>
                    <a:cubicBezTo>
                      <a:pt x="1370" y="0"/>
                      <a:pt x="0" y="1370"/>
                      <a:pt x="0" y="3060"/>
                    </a:cubicBezTo>
                    <a:lnTo>
                      <a:pt x="0" y="3091"/>
                    </a:lnTo>
                    <a:lnTo>
                      <a:pt x="31729" y="3091"/>
                    </a:lnTo>
                    <a:lnTo>
                      <a:pt x="31729" y="30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1">
                <a:extLst>
                  <a:ext uri="{FF2B5EF4-FFF2-40B4-BE49-F238E27FC236}">
                    <a16:creationId xmlns:a16="http://schemas.microsoft.com/office/drawing/2014/main" id="{0252AAA3-D5D9-4688-96A7-8DCA6D69CC86}"/>
                  </a:ext>
                </a:extLst>
              </p:cNvPr>
              <p:cNvSpPr>
                <a:spLocks/>
              </p:cNvSpPr>
              <p:nvPr/>
            </p:nvSpPr>
            <p:spPr bwMode="auto">
              <a:xfrm>
                <a:off x="4350954" y="1489762"/>
                <a:ext cx="442092" cy="774339"/>
              </a:xfrm>
              <a:custGeom>
                <a:avLst/>
                <a:gdLst>
                  <a:gd name="T0" fmla="*/ 3841 w 6285"/>
                  <a:gd name="T1" fmla="*/ 91 h 11006"/>
                  <a:gd name="T2" fmla="*/ 3804 w 6285"/>
                  <a:gd name="T3" fmla="*/ 80 h 11006"/>
                  <a:gd name="T4" fmla="*/ 3730 w 6285"/>
                  <a:gd name="T5" fmla="*/ 64 h 11006"/>
                  <a:gd name="T6" fmla="*/ 3159 w 6285"/>
                  <a:gd name="T7" fmla="*/ 0 h 11006"/>
                  <a:gd name="T8" fmla="*/ 3142 w 6285"/>
                  <a:gd name="T9" fmla="*/ 1 h 11006"/>
                  <a:gd name="T10" fmla="*/ 3125 w 6285"/>
                  <a:gd name="T11" fmla="*/ 0 h 11006"/>
                  <a:gd name="T12" fmla="*/ 2555 w 6285"/>
                  <a:gd name="T13" fmla="*/ 64 h 11006"/>
                  <a:gd name="T14" fmla="*/ 2480 w 6285"/>
                  <a:gd name="T15" fmla="*/ 80 h 11006"/>
                  <a:gd name="T16" fmla="*/ 2443 w 6285"/>
                  <a:gd name="T17" fmla="*/ 91 h 11006"/>
                  <a:gd name="T18" fmla="*/ 0 w 6285"/>
                  <a:gd name="T19" fmla="*/ 3024 h 11006"/>
                  <a:gd name="T20" fmla="*/ 0 w 6285"/>
                  <a:gd name="T21" fmla="*/ 3363 h 11006"/>
                  <a:gd name="T22" fmla="*/ 0 w 6285"/>
                  <a:gd name="T23" fmla="*/ 9342 h 11006"/>
                  <a:gd name="T24" fmla="*/ 0 w 6285"/>
                  <a:gd name="T25" fmla="*/ 9410 h 11006"/>
                  <a:gd name="T26" fmla="*/ 222 w 6285"/>
                  <a:gd name="T27" fmla="*/ 9585 h 11006"/>
                  <a:gd name="T28" fmla="*/ 883 w 6285"/>
                  <a:gd name="T29" fmla="*/ 11006 h 11006"/>
                  <a:gd name="T30" fmla="*/ 5401 w 6285"/>
                  <a:gd name="T31" fmla="*/ 11006 h 11006"/>
                  <a:gd name="T32" fmla="*/ 6063 w 6285"/>
                  <a:gd name="T33" fmla="*/ 9585 h 11006"/>
                  <a:gd name="T34" fmla="*/ 6285 w 6285"/>
                  <a:gd name="T35" fmla="*/ 9410 h 11006"/>
                  <a:gd name="T36" fmla="*/ 6285 w 6285"/>
                  <a:gd name="T37" fmla="*/ 9342 h 11006"/>
                  <a:gd name="T38" fmla="*/ 6285 w 6285"/>
                  <a:gd name="T39" fmla="*/ 3363 h 11006"/>
                  <a:gd name="T40" fmla="*/ 6285 w 6285"/>
                  <a:gd name="T41" fmla="*/ 3024 h 11006"/>
                  <a:gd name="T42" fmla="*/ 3841 w 6285"/>
                  <a:gd name="T43" fmla="*/ 91 h 1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85" h="11006">
                    <a:moveTo>
                      <a:pt x="3841" y="91"/>
                    </a:moveTo>
                    <a:cubicBezTo>
                      <a:pt x="3829" y="87"/>
                      <a:pt x="3817" y="84"/>
                      <a:pt x="3804" y="80"/>
                    </a:cubicBezTo>
                    <a:cubicBezTo>
                      <a:pt x="3780" y="75"/>
                      <a:pt x="3755" y="70"/>
                      <a:pt x="3730" y="64"/>
                    </a:cubicBezTo>
                    <a:cubicBezTo>
                      <a:pt x="3552" y="24"/>
                      <a:pt x="3362" y="0"/>
                      <a:pt x="3159" y="0"/>
                    </a:cubicBezTo>
                    <a:cubicBezTo>
                      <a:pt x="3153" y="0"/>
                      <a:pt x="3148" y="1"/>
                      <a:pt x="3142" y="1"/>
                    </a:cubicBezTo>
                    <a:cubicBezTo>
                      <a:pt x="3136" y="1"/>
                      <a:pt x="3131" y="0"/>
                      <a:pt x="3125" y="0"/>
                    </a:cubicBezTo>
                    <a:cubicBezTo>
                      <a:pt x="2923" y="0"/>
                      <a:pt x="2733" y="24"/>
                      <a:pt x="2555" y="64"/>
                    </a:cubicBezTo>
                    <a:cubicBezTo>
                      <a:pt x="2530" y="70"/>
                      <a:pt x="2505" y="75"/>
                      <a:pt x="2480" y="80"/>
                    </a:cubicBezTo>
                    <a:cubicBezTo>
                      <a:pt x="2468" y="84"/>
                      <a:pt x="2456" y="87"/>
                      <a:pt x="2443" y="91"/>
                    </a:cubicBezTo>
                    <a:cubicBezTo>
                      <a:pt x="521" y="591"/>
                      <a:pt x="0" y="3024"/>
                      <a:pt x="0" y="3024"/>
                    </a:cubicBezTo>
                    <a:lnTo>
                      <a:pt x="0" y="3363"/>
                    </a:lnTo>
                    <a:lnTo>
                      <a:pt x="0" y="9342"/>
                    </a:lnTo>
                    <a:lnTo>
                      <a:pt x="0" y="9410"/>
                    </a:lnTo>
                    <a:cubicBezTo>
                      <a:pt x="82" y="9467"/>
                      <a:pt x="155" y="9526"/>
                      <a:pt x="222" y="9585"/>
                    </a:cubicBezTo>
                    <a:cubicBezTo>
                      <a:pt x="484" y="9895"/>
                      <a:pt x="883" y="10458"/>
                      <a:pt x="883" y="11006"/>
                    </a:cubicBezTo>
                    <a:lnTo>
                      <a:pt x="5401" y="11006"/>
                    </a:lnTo>
                    <a:cubicBezTo>
                      <a:pt x="5401" y="10458"/>
                      <a:pt x="5800" y="9895"/>
                      <a:pt x="6063" y="9585"/>
                    </a:cubicBezTo>
                    <a:cubicBezTo>
                      <a:pt x="6130" y="9526"/>
                      <a:pt x="6203" y="9467"/>
                      <a:pt x="6285" y="9410"/>
                    </a:cubicBezTo>
                    <a:lnTo>
                      <a:pt x="6285" y="9342"/>
                    </a:lnTo>
                    <a:lnTo>
                      <a:pt x="6285" y="3363"/>
                    </a:lnTo>
                    <a:lnTo>
                      <a:pt x="6285" y="3024"/>
                    </a:lnTo>
                    <a:cubicBezTo>
                      <a:pt x="6285" y="3024"/>
                      <a:pt x="5764" y="591"/>
                      <a:pt x="3841"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3">
                <a:extLst>
                  <a:ext uri="{FF2B5EF4-FFF2-40B4-BE49-F238E27FC236}">
                    <a16:creationId xmlns:a16="http://schemas.microsoft.com/office/drawing/2014/main" id="{7725686A-57E9-44F2-A529-0899CB79C5A8}"/>
                  </a:ext>
                </a:extLst>
              </p:cNvPr>
              <p:cNvSpPr>
                <a:spLocks/>
              </p:cNvSpPr>
              <p:nvPr/>
            </p:nvSpPr>
            <p:spPr bwMode="auto">
              <a:xfrm>
                <a:off x="4443170" y="1088354"/>
                <a:ext cx="257661" cy="435312"/>
              </a:xfrm>
              <a:custGeom>
                <a:avLst/>
                <a:gdLst>
                  <a:gd name="T0" fmla="*/ 3669 w 3669"/>
                  <a:gd name="T1" fmla="*/ 4009 h 6183"/>
                  <a:gd name="T2" fmla="*/ 1834 w 3669"/>
                  <a:gd name="T3" fmla="*/ 6183 h 6183"/>
                  <a:gd name="T4" fmla="*/ 0 w 3669"/>
                  <a:gd name="T5" fmla="*/ 4009 h 6183"/>
                  <a:gd name="T6" fmla="*/ 1834 w 3669"/>
                  <a:gd name="T7" fmla="*/ 0 h 6183"/>
                  <a:gd name="T8" fmla="*/ 3669 w 3669"/>
                  <a:gd name="T9" fmla="*/ 4009 h 6183"/>
                </a:gdLst>
                <a:ahLst/>
                <a:cxnLst>
                  <a:cxn ang="0">
                    <a:pos x="T0" y="T1"/>
                  </a:cxn>
                  <a:cxn ang="0">
                    <a:pos x="T2" y="T3"/>
                  </a:cxn>
                  <a:cxn ang="0">
                    <a:pos x="T4" y="T5"/>
                  </a:cxn>
                  <a:cxn ang="0">
                    <a:pos x="T6" y="T7"/>
                  </a:cxn>
                  <a:cxn ang="0">
                    <a:pos x="T8" y="T9"/>
                  </a:cxn>
                </a:cxnLst>
                <a:rect l="0" t="0" r="r" b="b"/>
                <a:pathLst>
                  <a:path w="3669" h="6183">
                    <a:moveTo>
                      <a:pt x="3669" y="4009"/>
                    </a:moveTo>
                    <a:cubicBezTo>
                      <a:pt x="3669" y="5716"/>
                      <a:pt x="2848" y="6183"/>
                      <a:pt x="1834" y="6183"/>
                    </a:cubicBezTo>
                    <a:cubicBezTo>
                      <a:pt x="821" y="6183"/>
                      <a:pt x="0" y="5716"/>
                      <a:pt x="0" y="4009"/>
                    </a:cubicBezTo>
                    <a:cubicBezTo>
                      <a:pt x="0" y="2301"/>
                      <a:pt x="1834" y="0"/>
                      <a:pt x="1834" y="0"/>
                    </a:cubicBezTo>
                    <a:cubicBezTo>
                      <a:pt x="1834" y="0"/>
                      <a:pt x="3669" y="2301"/>
                      <a:pt x="3669" y="4009"/>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Oval 42">
                <a:extLst>
                  <a:ext uri="{FF2B5EF4-FFF2-40B4-BE49-F238E27FC236}">
                    <a16:creationId xmlns:a16="http://schemas.microsoft.com/office/drawing/2014/main" id="{41DB0B9D-D53C-4276-A351-7C5C2C21F103}"/>
                  </a:ext>
                </a:extLst>
              </p:cNvPr>
              <p:cNvSpPr>
                <a:spLocks noChangeArrowheads="1"/>
              </p:cNvSpPr>
              <p:nvPr/>
            </p:nvSpPr>
            <p:spPr bwMode="auto">
              <a:xfrm>
                <a:off x="4521824" y="1827434"/>
                <a:ext cx="100352" cy="1003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3" name="Group 7">
              <a:extLst>
                <a:ext uri="{FF2B5EF4-FFF2-40B4-BE49-F238E27FC236}">
                  <a16:creationId xmlns:a16="http://schemas.microsoft.com/office/drawing/2014/main" id="{C81C6660-2702-450B-B53B-57811CDDF02C}"/>
                </a:ext>
              </a:extLst>
            </p:cNvPr>
            <p:cNvGrpSpPr/>
            <p:nvPr/>
          </p:nvGrpSpPr>
          <p:grpSpPr>
            <a:xfrm>
              <a:off x="5202588" y="1689736"/>
              <a:ext cx="1863295" cy="2059931"/>
              <a:chOff x="5440208" y="2405415"/>
              <a:chExt cx="1863295" cy="2059931"/>
            </a:xfrm>
          </p:grpSpPr>
          <p:sp>
            <p:nvSpPr>
              <p:cNvPr id="84" name="Freeform 8">
                <a:extLst>
                  <a:ext uri="{FF2B5EF4-FFF2-40B4-BE49-F238E27FC236}">
                    <a16:creationId xmlns:a16="http://schemas.microsoft.com/office/drawing/2014/main" id="{937E82B1-0BAB-4561-A9B4-62F6C8D6AD24}"/>
                  </a:ext>
                </a:extLst>
              </p:cNvPr>
              <p:cNvSpPr>
                <a:spLocks/>
              </p:cNvSpPr>
              <p:nvPr/>
            </p:nvSpPr>
            <p:spPr bwMode="auto">
              <a:xfrm>
                <a:off x="6377280" y="2671212"/>
                <a:ext cx="897745" cy="1638180"/>
              </a:xfrm>
              <a:custGeom>
                <a:avLst/>
                <a:gdLst>
                  <a:gd name="T0" fmla="*/ 12657 w 12781"/>
                  <a:gd name="T1" fmla="*/ 22665 h 23305"/>
                  <a:gd name="T2" fmla="*/ 312 w 12781"/>
                  <a:gd name="T3" fmla="*/ 191 h 23305"/>
                  <a:gd name="T4" fmla="*/ 0 w 12781"/>
                  <a:gd name="T5" fmla="*/ 0 h 23305"/>
                  <a:gd name="T6" fmla="*/ 0 w 12781"/>
                  <a:gd name="T7" fmla="*/ 1267 h 23305"/>
                  <a:gd name="T8" fmla="*/ 11953 w 12781"/>
                  <a:gd name="T9" fmla="*/ 23111 h 23305"/>
                  <a:gd name="T10" fmla="*/ 12306 w 12781"/>
                  <a:gd name="T11" fmla="*/ 23305 h 23305"/>
                  <a:gd name="T12" fmla="*/ 12528 w 12781"/>
                  <a:gd name="T13" fmla="*/ 23240 h 23305"/>
                  <a:gd name="T14" fmla="*/ 12657 w 12781"/>
                  <a:gd name="T15" fmla="*/ 22665 h 23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81" h="23305">
                    <a:moveTo>
                      <a:pt x="12657" y="22665"/>
                    </a:moveTo>
                    <a:lnTo>
                      <a:pt x="312" y="191"/>
                    </a:lnTo>
                    <a:cubicBezTo>
                      <a:pt x="243" y="82"/>
                      <a:pt x="128" y="12"/>
                      <a:pt x="0" y="0"/>
                    </a:cubicBezTo>
                    <a:lnTo>
                      <a:pt x="0" y="1267"/>
                    </a:lnTo>
                    <a:lnTo>
                      <a:pt x="11953" y="23111"/>
                    </a:lnTo>
                    <a:cubicBezTo>
                      <a:pt x="12033" y="23236"/>
                      <a:pt x="12168" y="23305"/>
                      <a:pt x="12306" y="23305"/>
                    </a:cubicBezTo>
                    <a:cubicBezTo>
                      <a:pt x="12382" y="23305"/>
                      <a:pt x="12459" y="23284"/>
                      <a:pt x="12528" y="23240"/>
                    </a:cubicBezTo>
                    <a:cubicBezTo>
                      <a:pt x="12722" y="23117"/>
                      <a:pt x="12781" y="22860"/>
                      <a:pt x="12657" y="226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44">
                <a:extLst>
                  <a:ext uri="{FF2B5EF4-FFF2-40B4-BE49-F238E27FC236}">
                    <a16:creationId xmlns:a16="http://schemas.microsoft.com/office/drawing/2014/main" id="{820F1B56-5C2F-49D3-9C57-EABFE0A866E5}"/>
                  </a:ext>
                </a:extLst>
              </p:cNvPr>
              <p:cNvSpPr>
                <a:spLocks noChangeArrowheads="1"/>
              </p:cNvSpPr>
              <p:nvPr/>
            </p:nvSpPr>
            <p:spPr bwMode="auto">
              <a:xfrm>
                <a:off x="6213191" y="2405415"/>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Oval 45">
                <a:extLst>
                  <a:ext uri="{FF2B5EF4-FFF2-40B4-BE49-F238E27FC236}">
                    <a16:creationId xmlns:a16="http://schemas.microsoft.com/office/drawing/2014/main" id="{1E44BDF6-0EBF-486E-B801-79AEAAD7800F}"/>
                  </a:ext>
                </a:extLst>
              </p:cNvPr>
              <p:cNvSpPr>
                <a:spLocks noChangeArrowheads="1"/>
              </p:cNvSpPr>
              <p:nvPr/>
            </p:nvSpPr>
            <p:spPr bwMode="auto">
              <a:xfrm>
                <a:off x="6267435" y="2459659"/>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76">
                <a:extLst>
                  <a:ext uri="{FF2B5EF4-FFF2-40B4-BE49-F238E27FC236}">
                    <a16:creationId xmlns:a16="http://schemas.microsoft.com/office/drawing/2014/main" id="{155B98C1-3CAC-4833-B344-BB4F02D2BA85}"/>
                  </a:ext>
                </a:extLst>
              </p:cNvPr>
              <p:cNvSpPr>
                <a:spLocks/>
              </p:cNvSpPr>
              <p:nvPr/>
            </p:nvSpPr>
            <p:spPr bwMode="auto">
              <a:xfrm>
                <a:off x="5495808" y="2669856"/>
                <a:ext cx="881471" cy="1651742"/>
              </a:xfrm>
              <a:custGeom>
                <a:avLst/>
                <a:gdLst>
                  <a:gd name="T0" fmla="*/ 12494 w 12531"/>
                  <a:gd name="T1" fmla="*/ 0 h 23483"/>
                  <a:gd name="T2" fmla="*/ 12142 w 12531"/>
                  <a:gd name="T3" fmla="*/ 190 h 23483"/>
                  <a:gd name="T4" fmla="*/ 126 w 12531"/>
                  <a:gd name="T5" fmla="*/ 22781 h 23483"/>
                  <a:gd name="T6" fmla="*/ 249 w 12531"/>
                  <a:gd name="T7" fmla="*/ 23357 h 23483"/>
                  <a:gd name="T8" fmla="*/ 825 w 12531"/>
                  <a:gd name="T9" fmla="*/ 23235 h 23483"/>
                  <a:gd name="T10" fmla="*/ 12487 w 12531"/>
                  <a:gd name="T11" fmla="*/ 1189 h 23483"/>
                  <a:gd name="T12" fmla="*/ 12531 w 12531"/>
                  <a:gd name="T13" fmla="*/ 1270 h 23483"/>
                  <a:gd name="T14" fmla="*/ 12531 w 12531"/>
                  <a:gd name="T15" fmla="*/ 2 h 23483"/>
                  <a:gd name="T16" fmla="*/ 12494 w 12531"/>
                  <a:gd name="T17" fmla="*/ 0 h 2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1" h="23483">
                    <a:moveTo>
                      <a:pt x="12494" y="0"/>
                    </a:moveTo>
                    <a:cubicBezTo>
                      <a:pt x="12353" y="0"/>
                      <a:pt x="12219" y="71"/>
                      <a:pt x="12142" y="190"/>
                    </a:cubicBezTo>
                    <a:lnTo>
                      <a:pt x="126" y="22781"/>
                    </a:lnTo>
                    <a:cubicBezTo>
                      <a:pt x="0" y="22974"/>
                      <a:pt x="56" y="23232"/>
                      <a:pt x="249" y="23357"/>
                    </a:cubicBezTo>
                    <a:cubicBezTo>
                      <a:pt x="441" y="23483"/>
                      <a:pt x="699" y="23428"/>
                      <a:pt x="825" y="23235"/>
                    </a:cubicBezTo>
                    <a:lnTo>
                      <a:pt x="12487" y="1189"/>
                    </a:lnTo>
                    <a:lnTo>
                      <a:pt x="12531" y="1270"/>
                    </a:lnTo>
                    <a:lnTo>
                      <a:pt x="12531" y="2"/>
                    </a:lnTo>
                    <a:cubicBezTo>
                      <a:pt x="12519" y="1"/>
                      <a:pt x="12507" y="0"/>
                      <a:pt x="124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75">
                <a:extLst>
                  <a:ext uri="{FF2B5EF4-FFF2-40B4-BE49-F238E27FC236}">
                    <a16:creationId xmlns:a16="http://schemas.microsoft.com/office/drawing/2014/main" id="{4FD047BB-0DBA-4997-84F7-BBE2546AD06B}"/>
                  </a:ext>
                </a:extLst>
              </p:cNvPr>
              <p:cNvSpPr>
                <a:spLocks/>
              </p:cNvSpPr>
              <p:nvPr/>
            </p:nvSpPr>
            <p:spPr bwMode="auto">
              <a:xfrm>
                <a:off x="5440208" y="4257861"/>
                <a:ext cx="1863295" cy="207485"/>
              </a:xfrm>
              <a:custGeom>
                <a:avLst/>
                <a:gdLst>
                  <a:gd name="T0" fmla="*/ 2962 w 26492"/>
                  <a:gd name="T1" fmla="*/ 2962 h 2962"/>
                  <a:gd name="T2" fmla="*/ 23531 w 26492"/>
                  <a:gd name="T3" fmla="*/ 2962 h 2962"/>
                  <a:gd name="T4" fmla="*/ 26492 w 26492"/>
                  <a:gd name="T5" fmla="*/ 0 h 2962"/>
                  <a:gd name="T6" fmla="*/ 0 w 26492"/>
                  <a:gd name="T7" fmla="*/ 0 h 2962"/>
                  <a:gd name="T8" fmla="*/ 2962 w 26492"/>
                  <a:gd name="T9" fmla="*/ 2962 h 2962"/>
                </a:gdLst>
                <a:ahLst/>
                <a:cxnLst>
                  <a:cxn ang="0">
                    <a:pos x="T0" y="T1"/>
                  </a:cxn>
                  <a:cxn ang="0">
                    <a:pos x="T2" y="T3"/>
                  </a:cxn>
                  <a:cxn ang="0">
                    <a:pos x="T4" y="T5"/>
                  </a:cxn>
                  <a:cxn ang="0">
                    <a:pos x="T6" y="T7"/>
                  </a:cxn>
                  <a:cxn ang="0">
                    <a:pos x="T8" y="T9"/>
                  </a:cxn>
                </a:cxnLst>
                <a:rect l="0" t="0" r="r" b="b"/>
                <a:pathLst>
                  <a:path w="26492" h="2962">
                    <a:moveTo>
                      <a:pt x="2962" y="2962"/>
                    </a:moveTo>
                    <a:lnTo>
                      <a:pt x="23531" y="2962"/>
                    </a:lnTo>
                    <a:cubicBezTo>
                      <a:pt x="25167" y="2962"/>
                      <a:pt x="26492" y="1636"/>
                      <a:pt x="26492" y="0"/>
                    </a:cubicBezTo>
                    <a:lnTo>
                      <a:pt x="0" y="0"/>
                    </a:lnTo>
                    <a:cubicBezTo>
                      <a:pt x="0" y="1636"/>
                      <a:pt x="1327" y="2962"/>
                      <a:pt x="2962"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89" name="Group 6">
              <a:extLst>
                <a:ext uri="{FF2B5EF4-FFF2-40B4-BE49-F238E27FC236}">
                  <a16:creationId xmlns:a16="http://schemas.microsoft.com/office/drawing/2014/main" id="{90FA0903-00CB-4BFE-A24E-FCA235A39D82}"/>
                </a:ext>
              </a:extLst>
            </p:cNvPr>
            <p:cNvGrpSpPr/>
            <p:nvPr/>
          </p:nvGrpSpPr>
          <p:grpSpPr>
            <a:xfrm>
              <a:off x="2078118" y="1689736"/>
              <a:ext cx="1863295" cy="2059931"/>
              <a:chOff x="2112315" y="1532757"/>
              <a:chExt cx="1863295" cy="2059931"/>
            </a:xfrm>
          </p:grpSpPr>
          <p:sp>
            <p:nvSpPr>
              <p:cNvPr id="90" name="Freeform 33">
                <a:extLst>
                  <a:ext uri="{FF2B5EF4-FFF2-40B4-BE49-F238E27FC236}">
                    <a16:creationId xmlns:a16="http://schemas.microsoft.com/office/drawing/2014/main" id="{C40CDE85-CA20-4440-A90D-B5BB9FD2BEC8}"/>
                  </a:ext>
                </a:extLst>
              </p:cNvPr>
              <p:cNvSpPr>
                <a:spLocks/>
              </p:cNvSpPr>
              <p:nvPr/>
            </p:nvSpPr>
            <p:spPr bwMode="auto">
              <a:xfrm>
                <a:off x="3031758" y="1797198"/>
                <a:ext cx="916730" cy="1639537"/>
              </a:xfrm>
              <a:custGeom>
                <a:avLst/>
                <a:gdLst>
                  <a:gd name="T0" fmla="*/ 12899 w 13022"/>
                  <a:gd name="T1" fmla="*/ 22668 h 23308"/>
                  <a:gd name="T2" fmla="*/ 553 w 13022"/>
                  <a:gd name="T3" fmla="*/ 194 h 23308"/>
                  <a:gd name="T4" fmla="*/ 204 w 13022"/>
                  <a:gd name="T5" fmla="*/ 0 h 23308"/>
                  <a:gd name="T6" fmla="*/ 0 w 13022"/>
                  <a:gd name="T7" fmla="*/ 53 h 23308"/>
                  <a:gd name="T8" fmla="*/ 0 w 13022"/>
                  <a:gd name="T9" fmla="*/ 1561 h 23308"/>
                  <a:gd name="T10" fmla="*/ 197 w 13022"/>
                  <a:gd name="T11" fmla="*/ 1189 h 23308"/>
                  <a:gd name="T12" fmla="*/ 12195 w 13022"/>
                  <a:gd name="T13" fmla="*/ 23114 h 23308"/>
                  <a:gd name="T14" fmla="*/ 12547 w 13022"/>
                  <a:gd name="T15" fmla="*/ 23308 h 23308"/>
                  <a:gd name="T16" fmla="*/ 12769 w 13022"/>
                  <a:gd name="T17" fmla="*/ 23243 h 23308"/>
                  <a:gd name="T18" fmla="*/ 12899 w 13022"/>
                  <a:gd name="T19" fmla="*/ 22668 h 2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2" h="23308">
                    <a:moveTo>
                      <a:pt x="12899" y="22668"/>
                    </a:moveTo>
                    <a:lnTo>
                      <a:pt x="553" y="194"/>
                    </a:lnTo>
                    <a:cubicBezTo>
                      <a:pt x="478" y="74"/>
                      <a:pt x="346" y="1"/>
                      <a:pt x="204" y="0"/>
                    </a:cubicBezTo>
                    <a:cubicBezTo>
                      <a:pt x="132" y="0"/>
                      <a:pt x="62" y="19"/>
                      <a:pt x="0" y="53"/>
                    </a:cubicBezTo>
                    <a:lnTo>
                      <a:pt x="0" y="1561"/>
                    </a:lnTo>
                    <a:lnTo>
                      <a:pt x="197" y="1189"/>
                    </a:lnTo>
                    <a:lnTo>
                      <a:pt x="12195" y="23114"/>
                    </a:lnTo>
                    <a:cubicBezTo>
                      <a:pt x="12274" y="23239"/>
                      <a:pt x="12409" y="23308"/>
                      <a:pt x="12547" y="23308"/>
                    </a:cubicBezTo>
                    <a:cubicBezTo>
                      <a:pt x="12623" y="23308"/>
                      <a:pt x="12700" y="23287"/>
                      <a:pt x="12769" y="23243"/>
                    </a:cubicBezTo>
                    <a:cubicBezTo>
                      <a:pt x="12964" y="23120"/>
                      <a:pt x="13022" y="22863"/>
                      <a:pt x="12899" y="22668"/>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35">
                <a:extLst>
                  <a:ext uri="{FF2B5EF4-FFF2-40B4-BE49-F238E27FC236}">
                    <a16:creationId xmlns:a16="http://schemas.microsoft.com/office/drawing/2014/main" id="{C664738B-7859-4DC5-9252-4F28BE9AFB26}"/>
                  </a:ext>
                </a:extLst>
              </p:cNvPr>
              <p:cNvSpPr>
                <a:spLocks noChangeArrowheads="1"/>
              </p:cNvSpPr>
              <p:nvPr/>
            </p:nvSpPr>
            <p:spPr bwMode="auto">
              <a:xfrm>
                <a:off x="2885298" y="1532757"/>
                <a:ext cx="315974" cy="31461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36">
                <a:extLst>
                  <a:ext uri="{FF2B5EF4-FFF2-40B4-BE49-F238E27FC236}">
                    <a16:creationId xmlns:a16="http://schemas.microsoft.com/office/drawing/2014/main" id="{8B48A75A-C9BB-4300-AE7B-4A5E9541D48F}"/>
                  </a:ext>
                </a:extLst>
              </p:cNvPr>
              <p:cNvSpPr>
                <a:spLocks noChangeArrowheads="1"/>
              </p:cNvSpPr>
              <p:nvPr/>
            </p:nvSpPr>
            <p:spPr bwMode="auto">
              <a:xfrm>
                <a:off x="2939542" y="1587001"/>
                <a:ext cx="207485" cy="207485"/>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109">
                <a:extLst>
                  <a:ext uri="{FF2B5EF4-FFF2-40B4-BE49-F238E27FC236}">
                    <a16:creationId xmlns:a16="http://schemas.microsoft.com/office/drawing/2014/main" id="{B7637D97-2C86-4BE0-BEB9-A414091717B1}"/>
                  </a:ext>
                </a:extLst>
              </p:cNvPr>
              <p:cNvSpPr>
                <a:spLocks/>
              </p:cNvSpPr>
              <p:nvPr/>
            </p:nvSpPr>
            <p:spPr bwMode="auto">
              <a:xfrm>
                <a:off x="2167915" y="1801267"/>
                <a:ext cx="863842" cy="1647674"/>
              </a:xfrm>
              <a:custGeom>
                <a:avLst/>
                <a:gdLst>
                  <a:gd name="T0" fmla="*/ 12141 w 12289"/>
                  <a:gd name="T1" fmla="*/ 137 h 23430"/>
                  <a:gd name="T2" fmla="*/ 125 w 12289"/>
                  <a:gd name="T3" fmla="*/ 22728 h 23430"/>
                  <a:gd name="T4" fmla="*/ 247 w 12289"/>
                  <a:gd name="T5" fmla="*/ 23305 h 23430"/>
                  <a:gd name="T6" fmla="*/ 824 w 12289"/>
                  <a:gd name="T7" fmla="*/ 23182 h 23430"/>
                  <a:gd name="T8" fmla="*/ 12289 w 12289"/>
                  <a:gd name="T9" fmla="*/ 1508 h 23430"/>
                  <a:gd name="T10" fmla="*/ 12289 w 12289"/>
                  <a:gd name="T11" fmla="*/ 0 h 23430"/>
                  <a:gd name="T12" fmla="*/ 12141 w 12289"/>
                  <a:gd name="T13" fmla="*/ 137 h 23430"/>
                </a:gdLst>
                <a:ahLst/>
                <a:cxnLst>
                  <a:cxn ang="0">
                    <a:pos x="T0" y="T1"/>
                  </a:cxn>
                  <a:cxn ang="0">
                    <a:pos x="T2" y="T3"/>
                  </a:cxn>
                  <a:cxn ang="0">
                    <a:pos x="T4" y="T5"/>
                  </a:cxn>
                  <a:cxn ang="0">
                    <a:pos x="T6" y="T7"/>
                  </a:cxn>
                  <a:cxn ang="0">
                    <a:pos x="T8" y="T9"/>
                  </a:cxn>
                  <a:cxn ang="0">
                    <a:pos x="T10" y="T11"/>
                  </a:cxn>
                  <a:cxn ang="0">
                    <a:pos x="T12" y="T13"/>
                  </a:cxn>
                </a:cxnLst>
                <a:rect l="0" t="0" r="r" b="b"/>
                <a:pathLst>
                  <a:path w="12289" h="23430">
                    <a:moveTo>
                      <a:pt x="12141" y="137"/>
                    </a:moveTo>
                    <a:lnTo>
                      <a:pt x="125" y="22728"/>
                    </a:lnTo>
                    <a:cubicBezTo>
                      <a:pt x="0" y="22921"/>
                      <a:pt x="54" y="23179"/>
                      <a:pt x="247" y="23305"/>
                    </a:cubicBezTo>
                    <a:cubicBezTo>
                      <a:pt x="441" y="23430"/>
                      <a:pt x="698" y="23375"/>
                      <a:pt x="824" y="23182"/>
                    </a:cubicBezTo>
                    <a:lnTo>
                      <a:pt x="12289" y="1508"/>
                    </a:lnTo>
                    <a:lnTo>
                      <a:pt x="12289" y="0"/>
                    </a:lnTo>
                    <a:cubicBezTo>
                      <a:pt x="12230" y="32"/>
                      <a:pt x="12179" y="79"/>
                      <a:pt x="12141" y="1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110">
                <a:extLst>
                  <a:ext uri="{FF2B5EF4-FFF2-40B4-BE49-F238E27FC236}">
                    <a16:creationId xmlns:a16="http://schemas.microsoft.com/office/drawing/2014/main" id="{89FD4C0B-DC7A-431E-8B2C-69A94EB236A9}"/>
                  </a:ext>
                </a:extLst>
              </p:cNvPr>
              <p:cNvSpPr>
                <a:spLocks/>
              </p:cNvSpPr>
              <p:nvPr/>
            </p:nvSpPr>
            <p:spPr bwMode="auto">
              <a:xfrm>
                <a:off x="2112315" y="3385203"/>
                <a:ext cx="1863295" cy="207485"/>
              </a:xfrm>
              <a:custGeom>
                <a:avLst/>
                <a:gdLst>
                  <a:gd name="T0" fmla="*/ 2961 w 26492"/>
                  <a:gd name="T1" fmla="*/ 2962 h 2962"/>
                  <a:gd name="T2" fmla="*/ 23530 w 26492"/>
                  <a:gd name="T3" fmla="*/ 2962 h 2962"/>
                  <a:gd name="T4" fmla="*/ 26492 w 26492"/>
                  <a:gd name="T5" fmla="*/ 0 h 2962"/>
                  <a:gd name="T6" fmla="*/ 0 w 26492"/>
                  <a:gd name="T7" fmla="*/ 0 h 2962"/>
                  <a:gd name="T8" fmla="*/ 2961 w 26492"/>
                  <a:gd name="T9" fmla="*/ 2962 h 2962"/>
                </a:gdLst>
                <a:ahLst/>
                <a:cxnLst>
                  <a:cxn ang="0">
                    <a:pos x="T0" y="T1"/>
                  </a:cxn>
                  <a:cxn ang="0">
                    <a:pos x="T2" y="T3"/>
                  </a:cxn>
                  <a:cxn ang="0">
                    <a:pos x="T4" y="T5"/>
                  </a:cxn>
                  <a:cxn ang="0">
                    <a:pos x="T6" y="T7"/>
                  </a:cxn>
                  <a:cxn ang="0">
                    <a:pos x="T8" y="T9"/>
                  </a:cxn>
                </a:cxnLst>
                <a:rect l="0" t="0" r="r" b="b"/>
                <a:pathLst>
                  <a:path w="26492" h="2962">
                    <a:moveTo>
                      <a:pt x="2961" y="2962"/>
                    </a:moveTo>
                    <a:lnTo>
                      <a:pt x="23530" y="2962"/>
                    </a:lnTo>
                    <a:cubicBezTo>
                      <a:pt x="25165" y="2962"/>
                      <a:pt x="26492" y="1636"/>
                      <a:pt x="26492" y="0"/>
                    </a:cubicBezTo>
                    <a:lnTo>
                      <a:pt x="0" y="0"/>
                    </a:lnTo>
                    <a:cubicBezTo>
                      <a:pt x="0" y="1636"/>
                      <a:pt x="1326" y="2962"/>
                      <a:pt x="2961" y="2962"/>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98" name="TextBox 52">
            <a:extLst>
              <a:ext uri="{FF2B5EF4-FFF2-40B4-BE49-F238E27FC236}">
                <a16:creationId xmlns:a16="http://schemas.microsoft.com/office/drawing/2014/main" id="{69909803-0C0A-47A4-A897-F99D5ADC75AC}"/>
              </a:ext>
            </a:extLst>
          </p:cNvPr>
          <p:cNvSpPr txBox="1"/>
          <p:nvPr/>
        </p:nvSpPr>
        <p:spPr>
          <a:xfrm>
            <a:off x="7481140" y="5138606"/>
            <a:ext cx="754815" cy="36933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self</a:t>
            </a:r>
          </a:p>
        </p:txBody>
      </p:sp>
      <p:sp>
        <p:nvSpPr>
          <p:cNvPr id="99" name="TextBox 52">
            <a:extLst>
              <a:ext uri="{FF2B5EF4-FFF2-40B4-BE49-F238E27FC236}">
                <a16:creationId xmlns:a16="http://schemas.microsoft.com/office/drawing/2014/main" id="{2FF3A274-504B-47B5-9BEC-1814BB3DB4B3}"/>
              </a:ext>
            </a:extLst>
          </p:cNvPr>
          <p:cNvSpPr txBox="1"/>
          <p:nvPr/>
        </p:nvSpPr>
        <p:spPr>
          <a:xfrm>
            <a:off x="8750155" y="5138676"/>
            <a:ext cx="1416998" cy="369332"/>
          </a:xfrm>
          <a:prstGeom prst="rect">
            <a:avLst/>
          </a:prstGeom>
          <a:noFill/>
        </p:spPr>
        <p:txBody>
          <a:bodyPr wrap="square" tIns="0" bIns="0" rtlCol="0" anchor="b">
            <a:spAutoFit/>
          </a:bodyPr>
          <a:lstStyle>
            <a:defPPr>
              <a:defRPr lang="en-US"/>
            </a:defPPr>
            <a:lvl1pPr algn="ctr">
              <a:defRPr sz="4500" b="1">
                <a:solidFill>
                  <a:schemeClr val="tx2"/>
                </a:solidFill>
              </a:defRPr>
            </a:lvl1pPr>
          </a:lstStyle>
          <a:p>
            <a:r>
              <a:rPr lang="en-US" sz="2400" kern="0" dirty="0">
                <a:solidFill>
                  <a:srgbClr val="4B2C50"/>
                </a:solidFill>
              </a:rPr>
              <a:t>1 - self</a:t>
            </a:r>
          </a:p>
        </p:txBody>
      </p:sp>
      <p:sp>
        <p:nvSpPr>
          <p:cNvPr id="102" name="Shape 587">
            <a:extLst>
              <a:ext uri="{FF2B5EF4-FFF2-40B4-BE49-F238E27FC236}">
                <a16:creationId xmlns:a16="http://schemas.microsoft.com/office/drawing/2014/main" id="{038F2151-1D38-4C89-8B4B-7BA3B9A81E37}"/>
              </a:ext>
            </a:extLst>
          </p:cNvPr>
          <p:cNvSpPr/>
          <p:nvPr/>
        </p:nvSpPr>
        <p:spPr>
          <a:xfrm>
            <a:off x="7446777" y="6197880"/>
            <a:ext cx="2599891" cy="470103"/>
          </a:xfrm>
          <a:prstGeom prst="rect">
            <a:avLst/>
          </a:prstGeom>
          <a:solidFill>
            <a:schemeClr val="accent4"/>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400" b="1" kern="0">
                <a:solidFill>
                  <a:prstClr val="white"/>
                </a:solidFill>
              </a:rPr>
              <a:t>Low-dominance</a:t>
            </a:r>
            <a:endParaRPr lang="en-US" sz="2400" b="1" kern="0" dirty="0">
              <a:solidFill>
                <a:prstClr val="white"/>
              </a:solidFill>
            </a:endParaRPr>
          </a:p>
        </p:txBody>
      </p:sp>
    </p:spTree>
    <p:extLst>
      <p:ext uri="{BB962C8B-B14F-4D97-AF65-F5344CB8AC3E}">
        <p14:creationId xmlns:p14="http://schemas.microsoft.com/office/powerpoint/2010/main" val="41843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33878DC2-480F-4E6A-816E-7488B05DF5B2}"/>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27355" y="2855221"/>
            <a:ext cx="1563072" cy="1519653"/>
          </a:xfrm>
          <a:prstGeom prst="rect">
            <a:avLst/>
          </a:prstGeom>
          <a:solidFill>
            <a:srgbClr val="660066"/>
          </a:solidFill>
        </p:spPr>
      </p:pic>
      <p:sp>
        <p:nvSpPr>
          <p:cNvPr id="4" name="Rectangle 3">
            <a:extLst>
              <a:ext uri="{FF2B5EF4-FFF2-40B4-BE49-F238E27FC236}">
                <a16:creationId xmlns:a16="http://schemas.microsoft.com/office/drawing/2014/main" id="{1B7D4F64-BE38-4920-8E65-768A9BEFFFB5}"/>
              </a:ext>
            </a:extLst>
          </p:cNvPr>
          <p:cNvSpPr/>
          <p:nvPr/>
        </p:nvSpPr>
        <p:spPr>
          <a:xfrm>
            <a:off x="854526" y="1138061"/>
            <a:ext cx="8577938" cy="1717160"/>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800" dirty="0">
                <a:solidFill>
                  <a:prstClr val="black"/>
                </a:solidFill>
              </a:rPr>
              <a:t>Decision rules</a:t>
            </a:r>
          </a:p>
          <a:p>
            <a:pPr lvl="0">
              <a:buClr>
                <a:srgbClr val="FFC000"/>
              </a:buClr>
            </a:pPr>
            <a:endParaRPr lang="en-US" sz="2800" dirty="0">
              <a:solidFill>
                <a:prstClr val="black"/>
              </a:solidFill>
            </a:endParaRPr>
          </a:p>
          <a:p>
            <a:pPr marL="342900" lvl="0" indent="-342900">
              <a:buClr>
                <a:srgbClr val="FFC000"/>
              </a:buClr>
              <a:buFont typeface="Wingdings" panose="05000000000000000000" pitchFamily="2" charset="2"/>
              <a:buChar char="ü"/>
            </a:pPr>
            <a:r>
              <a:rPr lang="en-US" sz="2800" dirty="0">
                <a:solidFill>
                  <a:prstClr val="black"/>
                </a:solidFill>
              </a:rPr>
              <a:t>Define a priority in the choice of the utterance</a:t>
            </a:r>
            <a:endParaRPr lang="en-US" sz="2000" dirty="0">
              <a:solidFill>
                <a:prstClr val="black"/>
              </a:solidFill>
            </a:endParaRP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
        <p:nvSpPr>
          <p:cNvPr id="6" name="Shape 586">
            <a:extLst>
              <a:ext uri="{FF2B5EF4-FFF2-40B4-BE49-F238E27FC236}">
                <a16:creationId xmlns:a16="http://schemas.microsoft.com/office/drawing/2014/main" id="{EDE55246-EA79-4501-BD47-9E169A4FCA6D}"/>
              </a:ext>
            </a:extLst>
          </p:cNvPr>
          <p:cNvSpPr/>
          <p:nvPr/>
        </p:nvSpPr>
        <p:spPr>
          <a:xfrm>
            <a:off x="777171" y="3021495"/>
            <a:ext cx="4663440" cy="3720209"/>
          </a:xfrm>
          <a:prstGeom prst="roundRect">
            <a:avLst>
              <a:gd name="adj" fmla="val 3918"/>
            </a:avLst>
          </a:prstGeom>
          <a:no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7" name="Shape 587">
            <a:extLst>
              <a:ext uri="{FF2B5EF4-FFF2-40B4-BE49-F238E27FC236}">
                <a16:creationId xmlns:a16="http://schemas.microsoft.com/office/drawing/2014/main" id="{4B934413-5E1F-4D4E-992E-46532B875D7D}"/>
              </a:ext>
            </a:extLst>
          </p:cNvPr>
          <p:cNvSpPr/>
          <p:nvPr/>
        </p:nvSpPr>
        <p:spPr>
          <a:xfrm>
            <a:off x="782011" y="5785838"/>
            <a:ext cx="4663440" cy="5366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800" b="1" kern="0" dirty="0">
                <a:solidFill>
                  <a:prstClr val="white"/>
                </a:solidFill>
              </a:rPr>
              <a:t>High-dominance</a:t>
            </a:r>
          </a:p>
        </p:txBody>
      </p:sp>
      <p:sp>
        <p:nvSpPr>
          <p:cNvPr id="8" name="Shape 589">
            <a:extLst>
              <a:ext uri="{FF2B5EF4-FFF2-40B4-BE49-F238E27FC236}">
                <a16:creationId xmlns:a16="http://schemas.microsoft.com/office/drawing/2014/main" id="{BCDD7F58-2513-4CE6-86C7-BE9DF2215B9E}"/>
              </a:ext>
            </a:extLst>
          </p:cNvPr>
          <p:cNvSpPr/>
          <p:nvPr/>
        </p:nvSpPr>
        <p:spPr>
          <a:xfrm>
            <a:off x="1188914" y="4556945"/>
            <a:ext cx="4014216" cy="1238799"/>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algn="just">
              <a:defRPr/>
            </a:pPr>
            <a:r>
              <a:rPr lang="en-US" sz="2800" dirty="0">
                <a:solidFill>
                  <a:prstClr val="black"/>
                </a:solidFill>
              </a:rPr>
              <a:t>Negotiation acts</a:t>
            </a:r>
          </a:p>
          <a:p>
            <a:pPr algn="just">
              <a:defRPr/>
            </a:pPr>
            <a:r>
              <a:rPr lang="en-US" sz="2800" dirty="0">
                <a:solidFill>
                  <a:prstClr val="black"/>
                </a:solidFill>
              </a:rPr>
              <a:t> </a:t>
            </a:r>
            <a:r>
              <a:rPr lang="en-US" sz="2400" dirty="0">
                <a:solidFill>
                  <a:prstClr val="black"/>
                </a:solidFill>
              </a:rPr>
              <a:t>(Propose, </a:t>
            </a:r>
            <a:r>
              <a:rPr lang="en-US" sz="2400" dirty="0" err="1">
                <a:solidFill>
                  <a:prstClr val="black"/>
                </a:solidFill>
              </a:rPr>
              <a:t>CounterPropose</a:t>
            </a:r>
            <a:r>
              <a:rPr lang="en-US" sz="2400" dirty="0">
                <a:solidFill>
                  <a:prstClr val="black"/>
                </a:solidFill>
              </a:rPr>
              <a:t>)</a:t>
            </a:r>
          </a:p>
          <a:p>
            <a:pPr marR="0" lvl="0" algn="just" defTabSz="914400" rtl="0" eaLnBrk="1" fontAlgn="auto" latinLnBrk="0" hangingPunct="0">
              <a:lnSpc>
                <a:spcPct val="100000"/>
              </a:lnSpc>
              <a:spcBef>
                <a:spcPts val="0"/>
              </a:spcBef>
              <a:spcAft>
                <a:spcPts val="0"/>
              </a:spcAft>
              <a:buClrTx/>
              <a:buSzTx/>
              <a:tabLst/>
              <a:defRPr/>
            </a:pPr>
            <a:endParaRPr lang="en-US" sz="2000" kern="0" dirty="0">
              <a:solidFill>
                <a:prstClr val="black">
                  <a:lumMod val="65000"/>
                  <a:lumOff val="35000"/>
                </a:prstClr>
              </a:solidFill>
            </a:endParaRPr>
          </a:p>
        </p:txBody>
      </p:sp>
      <p:sp>
        <p:nvSpPr>
          <p:cNvPr id="9" name="Shape 586">
            <a:extLst>
              <a:ext uri="{FF2B5EF4-FFF2-40B4-BE49-F238E27FC236}">
                <a16:creationId xmlns:a16="http://schemas.microsoft.com/office/drawing/2014/main" id="{A86EE986-0172-4744-95A5-5FE98A3B055B}"/>
              </a:ext>
            </a:extLst>
          </p:cNvPr>
          <p:cNvSpPr/>
          <p:nvPr/>
        </p:nvSpPr>
        <p:spPr>
          <a:xfrm>
            <a:off x="6870659" y="3031777"/>
            <a:ext cx="4663440" cy="3720208"/>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 name="Shape 587">
            <a:extLst>
              <a:ext uri="{FF2B5EF4-FFF2-40B4-BE49-F238E27FC236}">
                <a16:creationId xmlns:a16="http://schemas.microsoft.com/office/drawing/2014/main" id="{24A2F204-6BD2-4020-944A-1C5139965890}"/>
              </a:ext>
            </a:extLst>
          </p:cNvPr>
          <p:cNvSpPr/>
          <p:nvPr/>
        </p:nvSpPr>
        <p:spPr>
          <a:xfrm>
            <a:off x="6865821" y="5785838"/>
            <a:ext cx="4663438" cy="536654"/>
          </a:xfrm>
          <a:prstGeom prst="rect">
            <a:avLst/>
          </a:prstGeom>
          <a:solidFill>
            <a:srgbClr val="660066"/>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ctr">
              <a:defRPr>
                <a:solidFill>
                  <a:srgbClr val="FFFFFF"/>
                </a:solidFill>
              </a:defRPr>
            </a:pPr>
            <a:r>
              <a:rPr lang="en-US" sz="2800" b="1" kern="0" dirty="0">
                <a:solidFill>
                  <a:srgbClr val="FFFFFF"/>
                </a:solidFill>
              </a:rPr>
              <a:t>Low-dominance</a:t>
            </a:r>
            <a:endParaRPr kumimoji="0" lang="en-US" sz="2800" b="1" i="0" u="none" strike="noStrike" kern="0" cap="none" spc="0" normalizeH="0" baseline="0" noProof="0" dirty="0">
              <a:ln>
                <a:noFill/>
              </a:ln>
              <a:solidFill>
                <a:srgbClr val="FFFFFF"/>
              </a:solidFill>
              <a:effectLst/>
              <a:uLnTx/>
              <a:uFillTx/>
              <a:latin typeface="Calibri"/>
              <a:cs typeface="Calibri"/>
              <a:sym typeface="Calibri"/>
            </a:endParaRPr>
          </a:p>
        </p:txBody>
      </p:sp>
      <p:sp>
        <p:nvSpPr>
          <p:cNvPr id="11" name="Shape 589">
            <a:extLst>
              <a:ext uri="{FF2B5EF4-FFF2-40B4-BE49-F238E27FC236}">
                <a16:creationId xmlns:a16="http://schemas.microsoft.com/office/drawing/2014/main" id="{E2D3F4CF-482D-42AB-BB0F-F7B470496CB9}"/>
              </a:ext>
            </a:extLst>
          </p:cNvPr>
          <p:cNvSpPr/>
          <p:nvPr/>
        </p:nvSpPr>
        <p:spPr>
          <a:xfrm>
            <a:off x="7675395" y="4556945"/>
            <a:ext cx="4059936" cy="931022"/>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lvl="0" algn="just">
              <a:defRPr/>
            </a:pPr>
            <a:r>
              <a:rPr lang="en-US" sz="2800" dirty="0">
                <a:solidFill>
                  <a:prstClr val="black"/>
                </a:solidFill>
              </a:rPr>
              <a:t>Information</a:t>
            </a:r>
            <a:r>
              <a:rPr lang="en-US" sz="2200" kern="0" dirty="0">
                <a:solidFill>
                  <a:prstClr val="black">
                    <a:lumMod val="65000"/>
                    <a:lumOff val="35000"/>
                  </a:prstClr>
                </a:solidFill>
              </a:rPr>
              <a:t> </a:t>
            </a:r>
            <a:r>
              <a:rPr lang="en-US" sz="2800" dirty="0">
                <a:solidFill>
                  <a:prstClr val="black"/>
                </a:solidFill>
              </a:rPr>
              <a:t>acts</a:t>
            </a:r>
          </a:p>
          <a:p>
            <a:pPr lvl="0" algn="just">
              <a:defRPr/>
            </a:pPr>
            <a:r>
              <a:rPr lang="en-US" sz="2200" kern="0" dirty="0">
                <a:solidFill>
                  <a:prstClr val="black">
                    <a:lumMod val="65000"/>
                    <a:lumOff val="35000"/>
                  </a:prstClr>
                </a:solidFill>
              </a:rPr>
              <a:t>     </a:t>
            </a:r>
            <a:r>
              <a:rPr lang="en-US" sz="2800" kern="0" dirty="0">
                <a:solidFill>
                  <a:prstClr val="black"/>
                </a:solidFill>
              </a:rPr>
              <a:t>(</a:t>
            </a:r>
            <a:r>
              <a:rPr lang="en-US" sz="2800" kern="0" dirty="0" err="1">
                <a:solidFill>
                  <a:prstClr val="black"/>
                </a:solidFill>
              </a:rPr>
              <a:t>A</a:t>
            </a:r>
            <a:r>
              <a:rPr lang="en-US" sz="2800" dirty="0" err="1">
                <a:solidFill>
                  <a:prstClr val="black"/>
                </a:solidFill>
              </a:rPr>
              <a:t>skPreference</a:t>
            </a:r>
            <a:r>
              <a:rPr lang="en-US" sz="2800" dirty="0">
                <a:solidFill>
                  <a:prstClr val="black"/>
                </a:solidFill>
              </a:rPr>
              <a:t>)</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20" name="Image 19">
            <a:extLst>
              <a:ext uri="{FF2B5EF4-FFF2-40B4-BE49-F238E27FC236}">
                <a16:creationId xmlns:a16="http://schemas.microsoft.com/office/drawing/2014/main" id="{875DE332-A6D9-421A-ADBC-5506566AFE8E}"/>
              </a:ext>
            </a:extLst>
          </p:cNvPr>
          <p:cNvPicPr>
            <a:picLocks noChangeAspect="1"/>
          </p:cNvPicPr>
          <p:nvPr/>
        </p:nvPicPr>
        <p:blipFill>
          <a:blip r:embed="rId4">
            <a:clrChange>
              <a:clrFrom>
                <a:srgbClr val="FFFFFF"/>
              </a:clrFrom>
              <a:clrTo>
                <a:srgbClr val="FFFFFF">
                  <a:alpha val="0"/>
                </a:srgbClr>
              </a:clrTo>
            </a:clrChange>
            <a:duotone>
              <a:prstClr val="black"/>
              <a:srgbClr val="660066">
                <a:tint val="45000"/>
                <a:satMod val="400000"/>
              </a:srgbClr>
            </a:duotone>
            <a:extLst>
              <a:ext uri="{28A0092B-C50C-407E-A947-70E740481C1C}">
                <a14:useLocalDpi xmlns:a14="http://schemas.microsoft.com/office/drawing/2010/main" val="0"/>
              </a:ext>
            </a:extLst>
          </a:blip>
          <a:stretch>
            <a:fillRect/>
          </a:stretch>
        </p:blipFill>
        <p:spPr>
          <a:xfrm>
            <a:off x="8820603" y="3201735"/>
            <a:ext cx="884760" cy="948260"/>
          </a:xfrm>
          <a:prstGeom prst="rect">
            <a:avLst/>
          </a:prstGeom>
        </p:spPr>
      </p:pic>
      <p:sp>
        <p:nvSpPr>
          <p:cNvPr id="3" name="Espace réservé du numéro de diapositive 2">
            <a:extLst>
              <a:ext uri="{FF2B5EF4-FFF2-40B4-BE49-F238E27FC236}">
                <a16:creationId xmlns:a16="http://schemas.microsoft.com/office/drawing/2014/main" id="{73284172-3F95-4BF0-8051-5F228ADFBD4E}"/>
              </a:ext>
            </a:extLst>
          </p:cNvPr>
          <p:cNvSpPr>
            <a:spLocks noGrp="1"/>
          </p:cNvSpPr>
          <p:nvPr>
            <p:ph type="sldNum" sz="quarter" idx="12"/>
          </p:nvPr>
        </p:nvSpPr>
        <p:spPr/>
        <p:txBody>
          <a:bodyPr/>
          <a:lstStyle/>
          <a:p>
            <a:fld id="{830C4335-9913-4F80-B9D7-EA4FD23BFB5C}" type="slidenum">
              <a:rPr lang="fr-FR" smtClean="0"/>
              <a:pPr/>
              <a:t>27</a:t>
            </a:fld>
            <a:endParaRPr lang="fr-FR" dirty="0"/>
          </a:p>
        </p:txBody>
      </p:sp>
    </p:spTree>
    <p:extLst>
      <p:ext uri="{BB962C8B-B14F-4D97-AF65-F5344CB8AC3E}">
        <p14:creationId xmlns:p14="http://schemas.microsoft.com/office/powerpoint/2010/main" val="3592690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
        <p:nvSpPr>
          <p:cNvPr id="2" name="Espace réservé du numéro de diapositive 1">
            <a:extLst>
              <a:ext uri="{FF2B5EF4-FFF2-40B4-BE49-F238E27FC236}">
                <a16:creationId xmlns:a16="http://schemas.microsoft.com/office/drawing/2014/main" id="{EC37055A-266C-4DC9-88B7-9EC808E26F3A}"/>
              </a:ext>
            </a:extLst>
          </p:cNvPr>
          <p:cNvSpPr>
            <a:spLocks noGrp="1"/>
          </p:cNvSpPr>
          <p:nvPr>
            <p:ph type="sldNum" sz="quarter" idx="12"/>
          </p:nvPr>
        </p:nvSpPr>
        <p:spPr/>
        <p:txBody>
          <a:bodyPr/>
          <a:lstStyle/>
          <a:p>
            <a:fld id="{830C4335-9913-4F80-B9D7-EA4FD23BFB5C}" type="slidenum">
              <a:rPr lang="fr-FR" smtClean="0"/>
              <a:pPr/>
              <a:t>28</a:t>
            </a:fld>
            <a:endParaRPr lang="fr-FR" dirty="0"/>
          </a:p>
        </p:txBody>
      </p:sp>
    </p:spTree>
    <p:extLst>
      <p:ext uri="{BB962C8B-B14F-4D97-AF65-F5344CB8AC3E}">
        <p14:creationId xmlns:p14="http://schemas.microsoft.com/office/powerpoint/2010/main" val="44295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3799" y="1296589"/>
            <a:ext cx="4303783" cy="623054"/>
          </a:xfrm>
          <a:prstGeom prst="rect">
            <a:avLst/>
          </a:prstGeom>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a:t>
            </a:r>
            <a:r>
              <a:rPr lang="en-US" sz="1800" b="1" dirty="0">
                <a:solidFill>
                  <a:srgbClr val="002060"/>
                </a:solidFill>
              </a:rPr>
              <a:t>I don't like Chinese restaurants</a:t>
            </a:r>
            <a:r>
              <a:rPr lang="en-US" sz="1800" dirty="0"/>
              <a:t>,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3" name="Espace réservé du numéro de diapositive 2">
            <a:extLst>
              <a:ext uri="{FF2B5EF4-FFF2-40B4-BE49-F238E27FC236}">
                <a16:creationId xmlns:a16="http://schemas.microsoft.com/office/drawing/2014/main" id="{7E20D70F-886A-4A85-B07A-2F465BFCA1C6}"/>
              </a:ext>
            </a:extLst>
          </p:cNvPr>
          <p:cNvSpPr>
            <a:spLocks noGrp="1"/>
          </p:cNvSpPr>
          <p:nvPr>
            <p:ph type="sldNum" sz="quarter" idx="12"/>
          </p:nvPr>
        </p:nvSpPr>
        <p:spPr/>
        <p:txBody>
          <a:bodyPr/>
          <a:lstStyle/>
          <a:p>
            <a:fld id="{830C4335-9913-4F80-B9D7-EA4FD23BFB5C}" type="slidenum">
              <a:rPr lang="fr-FR" smtClean="0"/>
              <a:pPr/>
              <a:t>29</a:t>
            </a:fld>
            <a:endParaRPr lang="fr-FR" dirty="0"/>
          </a:p>
        </p:txBody>
      </p:sp>
    </p:spTree>
    <p:extLst>
      <p:ext uri="{BB962C8B-B14F-4D97-AF65-F5344CB8AC3E}">
        <p14:creationId xmlns:p14="http://schemas.microsoft.com/office/powerpoint/2010/main" val="20465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 name="Espace réservé du numéro de diapositive 2">
            <a:extLst>
              <a:ext uri="{FF2B5EF4-FFF2-40B4-BE49-F238E27FC236}">
                <a16:creationId xmlns:a16="http://schemas.microsoft.com/office/drawing/2014/main" id="{FB93F619-D489-42AB-9FD5-66792E41656E}"/>
              </a:ext>
            </a:extLst>
          </p:cNvPr>
          <p:cNvSpPr>
            <a:spLocks noGrp="1"/>
          </p:cNvSpPr>
          <p:nvPr>
            <p:ph type="sldNum" sz="quarter" idx="12"/>
          </p:nvPr>
        </p:nvSpPr>
        <p:spPr/>
        <p:txBody>
          <a:bodyPr/>
          <a:lstStyle/>
          <a:p>
            <a:fld id="{830C4335-9913-4F80-B9D7-EA4FD23BFB5C}" type="slidenum">
              <a:rPr lang="fr-FR" smtClean="0"/>
              <a:pPr/>
              <a:t>3</a:t>
            </a:fld>
            <a:endParaRPr lang="fr-FR" dirty="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chemeClr val="accent4"/>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4">
                    <a:lumMod val="50000"/>
                  </a:schemeClr>
                </a:solidFill>
              </a:rPr>
              <a:t>A: "Let's go to a Chinese restaurant."</a:t>
            </a:r>
            <a:br>
              <a:rPr lang="en-US" sz="1800" b="1" dirty="0">
                <a:solidFill>
                  <a:schemeClr val="accent4">
                    <a:lumMod val="50000"/>
                  </a:schemeClr>
                </a:solidFill>
              </a:rPr>
            </a:br>
            <a:br>
              <a:rPr lang="en-US" sz="1800" b="1" dirty="0">
                <a:solidFill>
                  <a:schemeClr val="accent4">
                    <a:lumMod val="50000"/>
                  </a:schemeClr>
                </a:solidFill>
              </a:rPr>
            </a:br>
            <a:r>
              <a:rPr lang="en-US" sz="1800" b="1" dirty="0">
                <a:solidFill>
                  <a:schemeClr val="accent4">
                    <a:lumMod val="50000"/>
                  </a:schemeClr>
                </a:solidFill>
              </a:rPr>
              <a:t>    B: "I don't like Chinese restaurants, let's choose something else."</a:t>
            </a:r>
            <a:br>
              <a:rPr lang="en-US" sz="1800" dirty="0">
                <a:solidFill>
                  <a:schemeClr val="accent4">
                    <a:lumMod val="50000"/>
                  </a:schemeClr>
                </a:solidFill>
              </a:rPr>
            </a:br>
            <a:br>
              <a:rPr lang="en-US" sz="1800" dirty="0">
                <a:solidFill>
                  <a:schemeClr val="accent4">
                    <a:lumMod val="50000"/>
                  </a:schemeClr>
                </a:solidFill>
              </a:rPr>
            </a:br>
            <a:r>
              <a:rPr lang="en-US" sz="1800" b="1" dirty="0">
                <a:solidFill>
                  <a:schemeClr val="accent4">
                    <a:lumMod val="50000"/>
                  </a:schemeClr>
                </a:solidFill>
              </a:rPr>
              <a:t>A: "Let's go to the Shanghai. It's a quiet, cheap Chinese restaurant on the south side."</a:t>
            </a:r>
            <a:br>
              <a:rPr lang="en-US" sz="1800" dirty="0">
                <a:solidFill>
                  <a:schemeClr val="accent4">
                    <a:lumMod val="50000"/>
                  </a:schemeClr>
                </a:solidFill>
              </a:rPr>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4">
                    <a:lumMod val="50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4">
                    <a:lumMod val="50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4">
                    <a:lumMod val="50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4">
                    <a:lumMod val="50000"/>
                  </a:schemeClr>
                </a:solidFill>
              </a:rPr>
              <a:t>A: "Let's go to the Shanghai. It's a quiet, cheap Chinese restaurant on the south side."</a:t>
            </a:r>
            <a:br>
              <a:rPr lang="en-US" b="1" dirty="0">
                <a:solidFill>
                  <a:schemeClr val="accent4">
                    <a:lumMod val="50000"/>
                  </a:schemeClr>
                </a:solidFill>
              </a:rPr>
            </a:br>
            <a:br>
              <a:rPr lang="en-US" b="1" dirty="0">
                <a:solidFill>
                  <a:schemeClr val="accent4">
                    <a:lumMod val="50000"/>
                  </a:schemeClr>
                </a:solidFill>
              </a:rPr>
            </a:br>
            <a:r>
              <a:rPr lang="en-US" b="1" dirty="0">
                <a:solidFill>
                  <a:schemeClr val="accent4">
                    <a:lumMod val="50000"/>
                  </a:schemeClr>
                </a:solidFill>
              </a:rPr>
              <a:t>    B: "Okay, let's go to the Shanghai restaurant.“</a:t>
            </a:r>
          </a:p>
          <a:p>
            <a:endParaRPr lang="en-US" dirty="0"/>
          </a:p>
        </p:txBody>
      </p:sp>
      <p:sp>
        <p:nvSpPr>
          <p:cNvPr id="2" name="Espace réservé du numéro de diapositive 1">
            <a:extLst>
              <a:ext uri="{FF2B5EF4-FFF2-40B4-BE49-F238E27FC236}">
                <a16:creationId xmlns:a16="http://schemas.microsoft.com/office/drawing/2014/main" id="{87A187D3-D6DC-4286-9C4D-EBE08DDFECD0}"/>
              </a:ext>
            </a:extLst>
          </p:cNvPr>
          <p:cNvSpPr>
            <a:spLocks noGrp="1"/>
          </p:cNvSpPr>
          <p:nvPr>
            <p:ph type="sldNum" sz="quarter" idx="12"/>
          </p:nvPr>
        </p:nvSpPr>
        <p:spPr/>
        <p:txBody>
          <a:bodyPr/>
          <a:lstStyle/>
          <a:p>
            <a:fld id="{830C4335-9913-4F80-B9D7-EA4FD23BFB5C}" type="slidenum">
              <a:rPr lang="fr-FR" smtClean="0"/>
              <a:pPr/>
              <a:t>30</a:t>
            </a:fld>
            <a:endParaRPr lang="fr-FR" dirty="0"/>
          </a:p>
        </p:txBody>
      </p:sp>
    </p:spTree>
    <p:extLst>
      <p:ext uri="{BB962C8B-B14F-4D97-AF65-F5344CB8AC3E}">
        <p14:creationId xmlns:p14="http://schemas.microsoft.com/office/powerpoint/2010/main" val="68188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dirty="0">
                <a:solidFill>
                  <a:prstClr val="white"/>
                </a:solidFill>
                <a:latin typeface="Calibri"/>
              </a:rPr>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2" name="Rectangle 1">
            <a:extLst>
              <a:ext uri="{FF2B5EF4-FFF2-40B4-BE49-F238E27FC236}">
                <a16:creationId xmlns:a16="http://schemas.microsoft.com/office/drawing/2014/main" id="{8DCDD23D-D59F-41F6-BBBA-D6A9AD96A080}"/>
              </a:ext>
            </a:extLst>
          </p:cNvPr>
          <p:cNvSpPr/>
          <p:nvPr/>
        </p:nvSpPr>
        <p:spPr>
          <a:xfrm>
            <a:off x="734194" y="2094896"/>
            <a:ext cx="1136488" cy="396304"/>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1"/>
            <a:ext cx="1262909" cy="504056"/>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3" y="5513565"/>
            <a:ext cx="1507216" cy="356743"/>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1184299" cy="406041"/>
          </a:xfrm>
          <a:prstGeom prst="rect">
            <a:avLst/>
          </a:prstGeom>
          <a:noFill/>
          <a:ln w="19050">
            <a:solidFill>
              <a:srgbClr val="66006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BE0FBFE-B26A-482F-B4FF-6F907B275379}"/>
              </a:ext>
            </a:extLst>
          </p:cNvPr>
          <p:cNvSpPr>
            <a:spLocks noGrp="1"/>
          </p:cNvSpPr>
          <p:nvPr>
            <p:ph type="sldNum" sz="quarter" idx="12"/>
          </p:nvPr>
        </p:nvSpPr>
        <p:spPr/>
        <p:txBody>
          <a:bodyPr/>
          <a:lstStyle/>
          <a:p>
            <a:fld id="{830C4335-9913-4F80-B9D7-EA4FD23BFB5C}" type="slidenum">
              <a:rPr lang="fr-FR" smtClean="0"/>
              <a:pPr/>
              <a:t>31</a:t>
            </a:fld>
            <a:endParaRPr lang="fr-FR" dirty="0"/>
          </a:p>
        </p:txBody>
      </p:sp>
    </p:spTree>
    <p:extLst>
      <p:ext uri="{BB962C8B-B14F-4D97-AF65-F5344CB8AC3E}">
        <p14:creationId xmlns:p14="http://schemas.microsoft.com/office/powerpoint/2010/main" val="135354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b="1" kern="0" dirty="0">
                <a:solidFill>
                  <a:prstClr val="white"/>
                </a:solidFill>
                <a:latin typeface="Calibri"/>
              </a:rPr>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rgbClr val="660066">
              <a:alpha val="20000"/>
            </a:srgb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A4758FBA-89D8-4327-98E9-FEC00437F172}"/>
              </a:ext>
            </a:extLst>
          </p:cNvPr>
          <p:cNvSpPr>
            <a:spLocks noGrp="1"/>
          </p:cNvSpPr>
          <p:nvPr>
            <p:ph type="sldNum" sz="quarter" idx="12"/>
          </p:nvPr>
        </p:nvSpPr>
        <p:spPr/>
        <p:txBody>
          <a:bodyPr/>
          <a:lstStyle/>
          <a:p>
            <a:fld id="{830C4335-9913-4F80-B9D7-EA4FD23BFB5C}" type="slidenum">
              <a:rPr lang="fr-FR" smtClean="0"/>
              <a:pPr/>
              <a:t>32</a:t>
            </a:fld>
            <a:endParaRPr lang="fr-FR" dirty="0"/>
          </a:p>
        </p:txBody>
      </p:sp>
    </p:spTree>
    <p:extLst>
      <p:ext uri="{BB962C8B-B14F-4D97-AF65-F5344CB8AC3E}">
        <p14:creationId xmlns:p14="http://schemas.microsoft.com/office/powerpoint/2010/main" val="152189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evaluation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perception </a:t>
            </a:r>
            <a:r>
              <a:rPr lang="fr-FR" sz="4000" dirty="0"/>
              <a:t>of </a:t>
            </a:r>
            <a:r>
              <a:rPr kumimoji="0" lang="fr-FR" sz="4000" b="1" i="0" u="none" strike="noStrike" kern="1200" cap="all" spc="0" normalizeH="0" baseline="0" noProof="0" dirty="0" err="1">
                <a:ln>
                  <a:noFill/>
                </a:ln>
                <a:effectLst/>
                <a:uLnTx/>
                <a:uFillTx/>
                <a:latin typeface="Open Sans" panose="020B0606030504020204" pitchFamily="34" charset="0"/>
              </a:rPr>
              <a:t>behaviors</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33</a:t>
            </a:fld>
            <a:endParaRPr lang="fr-FR" b="1" dirty="0"/>
          </a:p>
        </p:txBody>
      </p:sp>
    </p:spTree>
    <p:extLst>
      <p:ext uri="{BB962C8B-B14F-4D97-AF65-F5344CB8AC3E}">
        <p14:creationId xmlns:p14="http://schemas.microsoft.com/office/powerpoint/2010/main" val="368773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4800" b="1" kern="0" dirty="0">
                    <a:solidFill>
                      <a:prstClr val="white"/>
                    </a:solidFill>
                    <a:latin typeface="Calibri"/>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89156" y="5374679"/>
            <a:ext cx="5874961" cy="969496"/>
          </a:xfrm>
          <a:prstGeom prst="rect">
            <a:avLst/>
          </a:prstGeom>
          <a:noFill/>
        </p:spPr>
        <p:txBody>
          <a:bodyPr wrap="square" lIns="0" rIns="0" rtlCol="0" anchor="t">
            <a:spAutoFit/>
          </a:bodyPr>
          <a:lstStyle>
            <a:defPPr>
              <a:defRPr lang="fr-FR"/>
            </a:defPPr>
            <a:lvl1pPr marR="0" lvl="0" indent="0" algn="ctr" fontAlgn="auto">
              <a:lnSpc>
                <a:spcPct val="100000"/>
              </a:lnSpc>
              <a:spcBef>
                <a:spcPts val="0"/>
              </a:spcBef>
              <a:spcAft>
                <a:spcPts val="0"/>
              </a:spcAft>
              <a:buClrTx/>
              <a:buSzTx/>
              <a:buFontTx/>
              <a:buNone/>
              <a:tabLst/>
              <a:defRPr sz="2100" b="1" kern="0">
                <a:solidFill>
                  <a:prstClr val="white"/>
                </a:solidFill>
                <a:latin typeface="Calibri"/>
              </a:defRPr>
            </a:lvl1pPr>
            <a:lvl2pPr lvl="1">
              <a:defRPr sz="1900">
                <a:solidFill>
                  <a:schemeClr val="tx1">
                    <a:lumMod val="65000"/>
                    <a:lumOff val="35000"/>
                  </a:schemeClr>
                </a:solidFill>
              </a:defRPr>
            </a:lvl2pPr>
          </a:lstStyle>
          <a:p>
            <a:pPr lvl="1"/>
            <a:r>
              <a:rPr lang="en-US" dirty="0"/>
              <a:t>The higher-power agent will more strongly be perceived as taking the lead in the negotiation than the lower-power agent</a:t>
            </a:r>
          </a:p>
        </p:txBody>
      </p:sp>
      <p:sp>
        <p:nvSpPr>
          <p:cNvPr id="3" name="Espace réservé du numéro de diapositive 2">
            <a:extLst>
              <a:ext uri="{FF2B5EF4-FFF2-40B4-BE49-F238E27FC236}">
                <a16:creationId xmlns:a16="http://schemas.microsoft.com/office/drawing/2014/main" id="{E08E3254-F6DE-4A1F-B4BF-A5C621310E80}"/>
              </a:ext>
            </a:extLst>
          </p:cNvPr>
          <p:cNvSpPr>
            <a:spLocks noGrp="1"/>
          </p:cNvSpPr>
          <p:nvPr>
            <p:ph type="sldNum" sz="quarter" idx="12"/>
          </p:nvPr>
        </p:nvSpPr>
        <p:spPr/>
        <p:txBody>
          <a:bodyPr/>
          <a:lstStyle/>
          <a:p>
            <a:fld id="{830C4335-9913-4F80-B9D7-EA4FD23BFB5C}" type="slidenum">
              <a:rPr lang="fr-FR" smtClean="0"/>
              <a:pPr/>
              <a:t>34</a:t>
            </a:fld>
            <a:endParaRPr lang="fr-FR" dirty="0"/>
          </a:p>
        </p:txBody>
      </p:sp>
    </p:spTree>
    <p:extLst>
      <p:ext uri="{BB962C8B-B14F-4D97-AF65-F5344CB8AC3E}">
        <p14:creationId xmlns:p14="http://schemas.microsoft.com/office/powerpoint/2010/main" val="33621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23398" y="2110445"/>
            <a:ext cx="1177859" cy="1043076"/>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6950058" y="2276663"/>
            <a:ext cx="725765" cy="724568"/>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811411" y="2110445"/>
            <a:ext cx="3770427"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57994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80660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4" y="1499361"/>
            <a:ext cx="4001755"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4202992" cy="4715290"/>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47417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00278" y="2004671"/>
            <a:ext cx="1406333" cy="1260640"/>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5850" y="2412452"/>
            <a:ext cx="454016" cy="454015"/>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753106" y="2596784"/>
            <a:ext cx="3834462" cy="3759566"/>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37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061703" y="4271579"/>
            <a:ext cx="3897781"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176596" y="2700742"/>
            <a:ext cx="3353369" cy="138499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886947" y="3803650"/>
            <a:ext cx="2533899" cy="2753938"/>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4202992" cy="4462760"/>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Fill in a questionnaire about each principle</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
        <p:nvSpPr>
          <p:cNvPr id="3" name="Espace réservé du numéro de diapositive 2">
            <a:extLst>
              <a:ext uri="{FF2B5EF4-FFF2-40B4-BE49-F238E27FC236}">
                <a16:creationId xmlns:a16="http://schemas.microsoft.com/office/drawing/2014/main" id="{D1795FF7-073A-4E6F-B5C5-F29E0E53AD7F}"/>
              </a:ext>
            </a:extLst>
          </p:cNvPr>
          <p:cNvSpPr>
            <a:spLocks noGrp="1"/>
          </p:cNvSpPr>
          <p:nvPr>
            <p:ph type="sldNum" sz="quarter" idx="12"/>
          </p:nvPr>
        </p:nvSpPr>
        <p:spPr/>
        <p:txBody>
          <a:bodyPr/>
          <a:lstStyle/>
          <a:p>
            <a:fld id="{830C4335-9913-4F80-B9D7-EA4FD23BFB5C}" type="slidenum">
              <a:rPr lang="fr-FR" smtClean="0"/>
              <a:pPr/>
              <a:t>35</a:t>
            </a:fld>
            <a:endParaRPr lang="fr-FR" dirty="0"/>
          </a:p>
        </p:txBody>
      </p:sp>
      <p:sp>
        <p:nvSpPr>
          <p:cNvPr id="29" name="ZoneTexte 28">
            <a:extLst>
              <a:ext uri="{FF2B5EF4-FFF2-40B4-BE49-F238E27FC236}">
                <a16:creationId xmlns:a16="http://schemas.microsoft.com/office/drawing/2014/main" id="{35C33873-CCB8-4F4E-BF10-A666EA378B66}"/>
              </a:ext>
            </a:extLst>
          </p:cNvPr>
          <p:cNvSpPr txBox="1"/>
          <p:nvPr/>
        </p:nvSpPr>
        <p:spPr>
          <a:xfrm>
            <a:off x="7970369" y="5681066"/>
            <a:ext cx="3897781" cy="461665"/>
          </a:xfrm>
          <a:prstGeom prst="rect">
            <a:avLst/>
          </a:prstGeom>
          <a:noFill/>
        </p:spPr>
        <p:txBody>
          <a:bodyPr wrap="square" rtlCol="0">
            <a:spAutoFit/>
          </a:bodyPr>
          <a:lstStyle/>
          <a:p>
            <a:pPr marL="285750" indent="-285750">
              <a:buClr>
                <a:srgbClr val="FFC000"/>
              </a:buClr>
              <a:buFont typeface="Wingdings" panose="05000000000000000000" pitchFamily="2" charset="2"/>
              <a:buChar char="Ø"/>
            </a:pPr>
            <a:r>
              <a:rPr lang="en-US" sz="2400" dirty="0"/>
              <a:t>4 dialogues generated</a:t>
            </a:r>
          </a:p>
        </p:txBody>
      </p:sp>
    </p:spTree>
    <p:extLst>
      <p:ext uri="{BB962C8B-B14F-4D97-AF65-F5344CB8AC3E}">
        <p14:creationId xmlns:p14="http://schemas.microsoft.com/office/powerpoint/2010/main" val="2440711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
        <p:nvSpPr>
          <p:cNvPr id="3" name="Espace réservé du numéro de diapositive 2">
            <a:extLst>
              <a:ext uri="{FF2B5EF4-FFF2-40B4-BE49-F238E27FC236}">
                <a16:creationId xmlns:a16="http://schemas.microsoft.com/office/drawing/2014/main" id="{1ED83111-E76C-4C0C-AA91-F41FAD42E339}"/>
              </a:ext>
            </a:extLst>
          </p:cNvPr>
          <p:cNvSpPr>
            <a:spLocks noGrp="1"/>
          </p:cNvSpPr>
          <p:nvPr>
            <p:ph type="sldNum" sz="quarter" idx="12"/>
          </p:nvPr>
        </p:nvSpPr>
        <p:spPr/>
        <p:txBody>
          <a:bodyPr/>
          <a:lstStyle/>
          <a:p>
            <a:fld id="{830C4335-9913-4F80-B9D7-EA4FD23BFB5C}" type="slidenum">
              <a:rPr lang="fr-FR" smtClean="0"/>
              <a:pPr/>
              <a:t>36</a:t>
            </a:fld>
            <a:endParaRPr lang="fr-FR" dirty="0"/>
          </a:p>
        </p:txBody>
      </p:sp>
    </p:spTree>
    <p:extLst>
      <p:ext uri="{BB962C8B-B14F-4D97-AF65-F5344CB8AC3E}">
        <p14:creationId xmlns:p14="http://schemas.microsoft.com/office/powerpoint/2010/main" val="3628893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
        <p:nvSpPr>
          <p:cNvPr id="8" name="Espace réservé du numéro de diapositive 7">
            <a:extLst>
              <a:ext uri="{FF2B5EF4-FFF2-40B4-BE49-F238E27FC236}">
                <a16:creationId xmlns:a16="http://schemas.microsoft.com/office/drawing/2014/main" id="{D414BA6B-60B3-4353-8C07-C537D33840AA}"/>
              </a:ext>
            </a:extLst>
          </p:cNvPr>
          <p:cNvSpPr>
            <a:spLocks noGrp="1"/>
          </p:cNvSpPr>
          <p:nvPr>
            <p:ph type="sldNum" sz="quarter" idx="12"/>
          </p:nvPr>
        </p:nvSpPr>
        <p:spPr/>
        <p:txBody>
          <a:bodyPr/>
          <a:lstStyle/>
          <a:p>
            <a:fld id="{830C4335-9913-4F80-B9D7-EA4FD23BFB5C}" type="slidenum">
              <a:rPr lang="fr-FR" smtClean="0"/>
              <a:pPr/>
              <a:t>37</a:t>
            </a:fld>
            <a:endParaRPr lang="fr-FR" dirty="0"/>
          </a:p>
        </p:txBody>
      </p:sp>
    </p:spTree>
    <p:extLst>
      <p:ext uri="{BB962C8B-B14F-4D97-AF65-F5344CB8AC3E}">
        <p14:creationId xmlns:p14="http://schemas.microsoft.com/office/powerpoint/2010/main" val="241155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729019" y="1191491"/>
              <a:ext cx="5597235"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4400" b="1" kern="0" dirty="0">
                    <a:solidFill>
                      <a:prstClr val="white"/>
                    </a:solidFill>
                    <a:latin typeface="Calibri"/>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100" b="1" kern="0">
                  <a:solidFill>
                    <a:prstClr val="white"/>
                  </a:solidFill>
                  <a:latin typeface="Calibri"/>
                </a:endParaRPr>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1051962" y="5423197"/>
            <a:ext cx="5848269"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
        <p:nvSpPr>
          <p:cNvPr id="3" name="Espace réservé du numéro de diapositive 2">
            <a:extLst>
              <a:ext uri="{FF2B5EF4-FFF2-40B4-BE49-F238E27FC236}">
                <a16:creationId xmlns:a16="http://schemas.microsoft.com/office/drawing/2014/main" id="{A29AC3E3-6236-45AA-B481-3556DD6A7EAC}"/>
              </a:ext>
            </a:extLst>
          </p:cNvPr>
          <p:cNvSpPr>
            <a:spLocks noGrp="1"/>
          </p:cNvSpPr>
          <p:nvPr>
            <p:ph type="sldNum" sz="quarter" idx="12"/>
          </p:nvPr>
        </p:nvSpPr>
        <p:spPr/>
        <p:txBody>
          <a:bodyPr/>
          <a:lstStyle/>
          <a:p>
            <a:fld id="{830C4335-9913-4F80-B9D7-EA4FD23BFB5C}" type="slidenum">
              <a:rPr lang="fr-FR" smtClean="0"/>
              <a:pPr/>
              <a:t>38</a:t>
            </a:fld>
            <a:endParaRPr lang="fr-FR" dirty="0"/>
          </a:p>
        </p:txBody>
      </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chemeClr val="accent4">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
        <p:nvSpPr>
          <p:cNvPr id="3" name="Espace réservé du numéro de diapositive 2">
            <a:extLst>
              <a:ext uri="{FF2B5EF4-FFF2-40B4-BE49-F238E27FC236}">
                <a16:creationId xmlns:a16="http://schemas.microsoft.com/office/drawing/2014/main" id="{6CCC9398-C2B4-46B4-9E20-F79645333615}"/>
              </a:ext>
            </a:extLst>
          </p:cNvPr>
          <p:cNvSpPr>
            <a:spLocks noGrp="1"/>
          </p:cNvSpPr>
          <p:nvPr>
            <p:ph type="sldNum" sz="quarter" idx="12"/>
          </p:nvPr>
        </p:nvSpPr>
        <p:spPr/>
        <p:txBody>
          <a:bodyPr/>
          <a:lstStyle/>
          <a:p>
            <a:fld id="{830C4335-9913-4F80-B9D7-EA4FD23BFB5C}" type="slidenum">
              <a:rPr lang="fr-FR" smtClean="0"/>
              <a:pPr/>
              <a:t>39</a:t>
            </a:fld>
            <a:endParaRPr lang="fr-FR" dirty="0"/>
          </a:p>
        </p:txBody>
      </p:sp>
      <p:sp>
        <p:nvSpPr>
          <p:cNvPr id="2" name="ZoneTexte 1">
            <a:extLst>
              <a:ext uri="{FF2B5EF4-FFF2-40B4-BE49-F238E27FC236}">
                <a16:creationId xmlns:a16="http://schemas.microsoft.com/office/drawing/2014/main" id="{19C4FF57-2392-4E48-AFA5-5A9DBB425369}"/>
              </a:ext>
            </a:extLst>
          </p:cNvPr>
          <p:cNvSpPr txBox="1"/>
          <p:nvPr/>
        </p:nvSpPr>
        <p:spPr>
          <a:xfrm flipH="1">
            <a:off x="9119917" y="1221527"/>
            <a:ext cx="2733558" cy="369332"/>
          </a:xfrm>
          <a:prstGeom prst="rect">
            <a:avLst/>
          </a:prstGeom>
          <a:noFill/>
        </p:spPr>
        <p:txBody>
          <a:bodyPr wrap="square" rtlCol="0">
            <a:spAutoFit/>
          </a:bodyPr>
          <a:lstStyle/>
          <a:p>
            <a:r>
              <a:rPr lang="fr-FR" dirty="0" err="1"/>
              <a:t>PaParler</a:t>
            </a:r>
            <a:r>
              <a:rPr lang="fr-FR" dirty="0"/>
              <a:t> de l’interfacer</a:t>
            </a:r>
          </a:p>
        </p:txBody>
      </p:sp>
    </p:spTree>
    <p:extLst>
      <p:ext uri="{BB962C8B-B14F-4D97-AF65-F5344CB8AC3E}">
        <p14:creationId xmlns:p14="http://schemas.microsoft.com/office/powerpoint/2010/main" val="220439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
        <p:nvSpPr>
          <p:cNvPr id="3" name="Espace réservé du numéro de diapositive 2">
            <a:extLst>
              <a:ext uri="{FF2B5EF4-FFF2-40B4-BE49-F238E27FC236}">
                <a16:creationId xmlns:a16="http://schemas.microsoft.com/office/drawing/2014/main" id="{7BAEFD43-AC4F-46E3-BEA0-2EE630ED842D}"/>
              </a:ext>
            </a:extLst>
          </p:cNvPr>
          <p:cNvSpPr>
            <a:spLocks noGrp="1"/>
          </p:cNvSpPr>
          <p:nvPr>
            <p:ph type="sldNum" sz="quarter" idx="12"/>
          </p:nvPr>
        </p:nvSpPr>
        <p:spPr/>
        <p:txBody>
          <a:bodyPr/>
          <a:lstStyle/>
          <a:p>
            <a:fld id="{830C4335-9913-4F80-B9D7-EA4FD23BFB5C}" type="slidenum">
              <a:rPr lang="fr-FR" smtClean="0"/>
              <a:pPr/>
              <a:t>4</a:t>
            </a:fld>
            <a:endParaRPr lang="fr-FR" dirty="0"/>
          </a:p>
        </p:txBody>
      </p:sp>
    </p:spTree>
    <p:extLst>
      <p:ext uri="{BB962C8B-B14F-4D97-AF65-F5344CB8AC3E}">
        <p14:creationId xmlns:p14="http://schemas.microsoft.com/office/powerpoint/2010/main" val="313322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
        <p:nvSpPr>
          <p:cNvPr id="3" name="Espace réservé du numéro de diapositive 2">
            <a:extLst>
              <a:ext uri="{FF2B5EF4-FFF2-40B4-BE49-F238E27FC236}">
                <a16:creationId xmlns:a16="http://schemas.microsoft.com/office/drawing/2014/main" id="{D1339D27-DA89-43BD-9187-9A076C194F22}"/>
              </a:ext>
            </a:extLst>
          </p:cNvPr>
          <p:cNvSpPr>
            <a:spLocks noGrp="1"/>
          </p:cNvSpPr>
          <p:nvPr>
            <p:ph type="sldNum" sz="quarter" idx="12"/>
          </p:nvPr>
        </p:nvSpPr>
        <p:spPr/>
        <p:txBody>
          <a:bodyPr/>
          <a:lstStyle/>
          <a:p>
            <a:fld id="{830C4335-9913-4F80-B9D7-EA4FD23BFB5C}" type="slidenum">
              <a:rPr lang="fr-FR" smtClean="0"/>
              <a:pPr/>
              <a:t>40</a:t>
            </a:fld>
            <a:endParaRPr lang="fr-FR" dirty="0"/>
          </a:p>
        </p:txBody>
      </p:sp>
      <p:sp>
        <p:nvSpPr>
          <p:cNvPr id="2" name="ZoneTexte 1">
            <a:extLst>
              <a:ext uri="{FF2B5EF4-FFF2-40B4-BE49-F238E27FC236}">
                <a16:creationId xmlns:a16="http://schemas.microsoft.com/office/drawing/2014/main" id="{CF4202AB-E42A-4E05-936F-CE01F68395F0}"/>
              </a:ext>
            </a:extLst>
          </p:cNvPr>
          <p:cNvSpPr txBox="1"/>
          <p:nvPr/>
        </p:nvSpPr>
        <p:spPr>
          <a:xfrm flipH="1">
            <a:off x="8987295" y="1863701"/>
            <a:ext cx="3158986" cy="369332"/>
          </a:xfrm>
          <a:prstGeom prst="rect">
            <a:avLst/>
          </a:prstGeom>
          <a:noFill/>
        </p:spPr>
        <p:txBody>
          <a:bodyPr wrap="square" rtlCol="0">
            <a:spAutoFit/>
          </a:bodyPr>
          <a:lstStyle/>
          <a:p>
            <a:r>
              <a:rPr lang="fr-FR" dirty="0"/>
              <a:t>Remettre les </a:t>
            </a:r>
            <a:r>
              <a:rPr lang="fr-FR" dirty="0" err="1"/>
              <a:t>etoiles</a:t>
            </a:r>
            <a:endParaRPr lang="fr-FR" dirty="0"/>
          </a:p>
        </p:txBody>
      </p:sp>
    </p:spTree>
    <p:extLst>
      <p:ext uri="{BB962C8B-B14F-4D97-AF65-F5344CB8AC3E}">
        <p14:creationId xmlns:p14="http://schemas.microsoft.com/office/powerpoint/2010/main" val="274660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292395" y="205142"/>
            <a:ext cx="11860619"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perception of behaviors of dominance</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8110586" y="2700908"/>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6162" y="3591128"/>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7992" y="3204087"/>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43795" y="2614234"/>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4339" y="5569289"/>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476237" y="5535720"/>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
        <p:nvSpPr>
          <p:cNvPr id="5" name="Espace réservé du numéro de diapositive 4">
            <a:extLst>
              <a:ext uri="{FF2B5EF4-FFF2-40B4-BE49-F238E27FC236}">
                <a16:creationId xmlns:a16="http://schemas.microsoft.com/office/drawing/2014/main" id="{9B1272A5-53B5-42FD-9325-F0811077D685}"/>
              </a:ext>
            </a:extLst>
          </p:cNvPr>
          <p:cNvSpPr>
            <a:spLocks noGrp="1"/>
          </p:cNvSpPr>
          <p:nvPr>
            <p:ph type="sldNum" sz="quarter" idx="12"/>
          </p:nvPr>
        </p:nvSpPr>
        <p:spPr/>
        <p:txBody>
          <a:bodyPr/>
          <a:lstStyle/>
          <a:p>
            <a:fld id="{830C4335-9913-4F80-B9D7-EA4FD23BFB5C}" type="slidenum">
              <a:rPr lang="fr-FR" smtClean="0"/>
              <a:pPr/>
              <a:t>41</a:t>
            </a:fld>
            <a:endParaRPr lang="fr-FR" dirty="0"/>
          </a:p>
        </p:txBody>
      </p:sp>
    </p:spTree>
    <p:extLst>
      <p:ext uri="{BB962C8B-B14F-4D97-AF65-F5344CB8AC3E}">
        <p14:creationId xmlns:p14="http://schemas.microsoft.com/office/powerpoint/2010/main" val="288613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ToM</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Evaluation of the </a:t>
            </a:r>
            <a:r>
              <a:rPr kumimoji="0" lang="fr-FR" sz="4000" b="1" i="0" u="none" strike="noStrike" kern="1200" cap="all" spc="0" normalizeH="0" baseline="0" noProof="0" dirty="0" err="1">
                <a:ln>
                  <a:noFill/>
                </a:ln>
                <a:effectLst/>
                <a:uLnTx/>
                <a:uFillTx/>
                <a:latin typeface="Open Sans" panose="020B0606030504020204" pitchFamily="34" charset="0"/>
              </a:rPr>
              <a:t>partner</a:t>
            </a:r>
            <a:r>
              <a:rPr lang="fr-FR" sz="4000" dirty="0"/>
              <a:t>’s </a:t>
            </a:r>
            <a:r>
              <a:rPr lang="fr-FR" sz="4000" dirty="0" err="1"/>
              <a:t>behaviors</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42</a:t>
            </a:fld>
            <a:endParaRPr lang="fr-FR" b="1" dirty="0"/>
          </a:p>
        </p:txBody>
      </p:sp>
    </p:spTree>
    <p:extLst>
      <p:ext uri="{BB962C8B-B14F-4D97-AF65-F5344CB8AC3E}">
        <p14:creationId xmlns:p14="http://schemas.microsoft.com/office/powerpoint/2010/main" val="3064994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4" name="Espace réservé du numéro de diapositive 3">
            <a:extLst>
              <a:ext uri="{FF2B5EF4-FFF2-40B4-BE49-F238E27FC236}">
                <a16:creationId xmlns:a16="http://schemas.microsoft.com/office/drawing/2014/main" id="{AAC87DB6-F983-4588-A30F-BA1A2696818C}"/>
              </a:ext>
            </a:extLst>
          </p:cNvPr>
          <p:cNvSpPr>
            <a:spLocks noGrp="1"/>
          </p:cNvSpPr>
          <p:nvPr>
            <p:ph type="sldNum" sz="quarter" idx="12"/>
          </p:nvPr>
        </p:nvSpPr>
        <p:spPr/>
        <p:txBody>
          <a:bodyPr/>
          <a:lstStyle/>
          <a:p>
            <a:fld id="{830C4335-9913-4F80-B9D7-EA4FD23BFB5C}" type="slidenum">
              <a:rPr lang="fr-FR" smtClean="0"/>
              <a:pPr/>
              <a:t>43</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4" name="Espace réservé du numéro de diapositive 3">
            <a:extLst>
              <a:ext uri="{FF2B5EF4-FFF2-40B4-BE49-F238E27FC236}">
                <a16:creationId xmlns:a16="http://schemas.microsoft.com/office/drawing/2014/main" id="{6F8D4454-7680-4872-8BDD-0FE32E2241B5}"/>
              </a:ext>
            </a:extLst>
          </p:cNvPr>
          <p:cNvSpPr>
            <a:spLocks noGrp="1"/>
          </p:cNvSpPr>
          <p:nvPr>
            <p:ph type="sldNum" sz="quarter" idx="12"/>
          </p:nvPr>
        </p:nvSpPr>
        <p:spPr/>
        <p:txBody>
          <a:bodyPr/>
          <a:lstStyle/>
          <a:p>
            <a:fld id="{830C4335-9913-4F80-B9D7-EA4FD23BFB5C}" type="slidenum">
              <a:rPr lang="fr-FR" smtClean="0"/>
              <a:pPr/>
              <a:t>44</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4" name="Espace réservé du numéro de diapositive 3">
            <a:extLst>
              <a:ext uri="{FF2B5EF4-FFF2-40B4-BE49-F238E27FC236}">
                <a16:creationId xmlns:a16="http://schemas.microsoft.com/office/drawing/2014/main" id="{E924D3BD-7AE1-49E8-B8C1-86B03D1DAF88}"/>
              </a:ext>
            </a:extLst>
          </p:cNvPr>
          <p:cNvSpPr>
            <a:spLocks noGrp="1"/>
          </p:cNvSpPr>
          <p:nvPr>
            <p:ph type="sldNum" sz="quarter" idx="12"/>
          </p:nvPr>
        </p:nvSpPr>
        <p:spPr/>
        <p:txBody>
          <a:bodyPr/>
          <a:lstStyle/>
          <a:p>
            <a:fld id="{830C4335-9913-4F80-B9D7-EA4FD23BFB5C}" type="slidenum">
              <a:rPr lang="fr-FR" smtClean="0"/>
              <a:pPr/>
              <a:t>45</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ext uri="{D42A27DB-BD31-4B8C-83A1-F6EECF244321}">
                <p14:modId xmlns:p14="http://schemas.microsoft.com/office/powerpoint/2010/main" val="249230251"/>
              </p:ext>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Submissive</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Dominant</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13" name="Espace réservé du numéro de diapositive 12">
            <a:extLst>
              <a:ext uri="{FF2B5EF4-FFF2-40B4-BE49-F238E27FC236}">
                <a16:creationId xmlns:a16="http://schemas.microsoft.com/office/drawing/2014/main" id="{0B102660-E834-485D-A2DB-452554AF9172}"/>
              </a:ext>
            </a:extLst>
          </p:cNvPr>
          <p:cNvSpPr>
            <a:spLocks noGrp="1"/>
          </p:cNvSpPr>
          <p:nvPr>
            <p:ph type="sldNum" sz="quarter" idx="12"/>
          </p:nvPr>
        </p:nvSpPr>
        <p:spPr/>
        <p:txBody>
          <a:bodyPr/>
          <a:lstStyle/>
          <a:p>
            <a:fld id="{830C4335-9913-4F80-B9D7-EA4FD23BFB5C}" type="slidenum">
              <a:rPr lang="fr-FR" smtClean="0"/>
              <a:pPr/>
              <a:t>46</a:t>
            </a:fld>
            <a:endParaRPr lang="fr-FR" dirty="0"/>
          </a:p>
        </p:txBody>
      </p:sp>
    </p:spTree>
    <p:extLst>
      <p:ext uri="{BB962C8B-B14F-4D97-AF65-F5344CB8AC3E}">
        <p14:creationId xmlns:p14="http://schemas.microsoft.com/office/powerpoint/2010/main" val="1572619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ext uri="{D42A27DB-BD31-4B8C-83A1-F6EECF244321}">
                <p14:modId xmlns:p14="http://schemas.microsoft.com/office/powerpoint/2010/main" val="438299052"/>
              </p:ext>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dirty="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ext uri="{D42A27DB-BD31-4B8C-83A1-F6EECF244321}">
                <p14:modId xmlns:p14="http://schemas.microsoft.com/office/powerpoint/2010/main" val="2924082973"/>
              </p:ext>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Final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769441"/>
          </a:xfrm>
          <a:prstGeom prst="rect">
            <a:avLst/>
          </a:prstGeom>
          <a:noFill/>
        </p:spPr>
        <p:txBody>
          <a:bodyPr wrap="none" rtlCol="0">
            <a:spAutoFit/>
          </a:bodyPr>
          <a:lstStyle/>
          <a:p>
            <a:r>
              <a:rPr lang="en-US" sz="2200" dirty="0"/>
              <a:t>2130 correct predictions over 2160 predictions </a:t>
            </a:r>
          </a:p>
          <a:p>
            <a:pPr algn="ctr"/>
            <a:r>
              <a:rPr lang="en-US" sz="2200" b="1" dirty="0"/>
              <a:t> 97.4%</a:t>
            </a:r>
          </a:p>
        </p:txBody>
      </p:sp>
      <p:sp>
        <p:nvSpPr>
          <p:cNvPr id="3" name="Espace réservé du numéro de diapositive 2">
            <a:extLst>
              <a:ext uri="{FF2B5EF4-FFF2-40B4-BE49-F238E27FC236}">
                <a16:creationId xmlns:a16="http://schemas.microsoft.com/office/drawing/2014/main" id="{6D5A98F1-02B7-4A60-9F15-4179F88B54B7}"/>
              </a:ext>
            </a:extLst>
          </p:cNvPr>
          <p:cNvSpPr>
            <a:spLocks noGrp="1"/>
          </p:cNvSpPr>
          <p:nvPr>
            <p:ph type="sldNum" sz="quarter" idx="12"/>
          </p:nvPr>
        </p:nvSpPr>
        <p:spPr/>
        <p:txBody>
          <a:bodyPr/>
          <a:lstStyle/>
          <a:p>
            <a:fld id="{830C4335-9913-4F80-B9D7-EA4FD23BFB5C}" type="slidenum">
              <a:rPr lang="fr-FR" smtClean="0"/>
              <a:pPr/>
              <a:t>47</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920750" y="1733550"/>
            <a:ext cx="10610849" cy="2650964"/>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interpersonal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34C2882B-38D3-4516-8518-10561A4D536A}"/>
              </a:ext>
            </a:extLst>
          </p:cNvPr>
          <p:cNvSpPr>
            <a:spLocks noGrp="1"/>
          </p:cNvSpPr>
          <p:nvPr>
            <p:ph type="sldNum" sz="quarter" idx="12"/>
          </p:nvPr>
        </p:nvSpPr>
        <p:spPr>
          <a:xfrm>
            <a:off x="9112250" y="6305550"/>
            <a:ext cx="2743200" cy="365125"/>
          </a:xfrm>
        </p:spPr>
        <p:txBody>
          <a:bodyPr/>
          <a:lstStyle/>
          <a:p>
            <a:fld id="{830C4335-9913-4F80-B9D7-EA4FD23BFB5C}" type="slidenum">
              <a:rPr lang="fr-FR" sz="1400" b="1" smtClean="0"/>
              <a:t>48</a:t>
            </a:fld>
            <a:endParaRPr lang="fr-FR" b="1" dirty="0"/>
          </a:p>
        </p:txBody>
      </p:sp>
    </p:spTree>
    <p:extLst>
      <p:ext uri="{BB962C8B-B14F-4D97-AF65-F5344CB8AC3E}">
        <p14:creationId xmlns:p14="http://schemas.microsoft.com/office/powerpoint/2010/main" val="2396659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735411"/>
            <a:ext cx="4014216" cy="3393235"/>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V</a:t>
            </a:r>
            <a:r>
              <a:rPr kumimoji="0" lang="en-US" sz="2200" b="0" i="0" u="none" strike="noStrike" kern="0" cap="none" spc="0" normalizeH="0" baseline="0" noProof="0" dirty="0" err="1">
                <a:ln>
                  <a:noFill/>
                </a:ln>
                <a:solidFill>
                  <a:prstClr val="black">
                    <a:lumMod val="65000"/>
                    <a:lumOff val="35000"/>
                  </a:prstClr>
                </a:solidFill>
                <a:effectLst/>
                <a:uLnTx/>
                <a:uFillTx/>
                <a:latin typeface="Calibri"/>
                <a:cs typeface="Calibri"/>
                <a:sym typeface="Calibri"/>
              </a:rPr>
              <a:t>alue</a:t>
            </a: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62882" y="1424640"/>
            <a:ext cx="1382425" cy="1057753"/>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
        <p:nvSpPr>
          <p:cNvPr id="3" name="Espace réservé du numéro de diapositive 2">
            <a:extLst>
              <a:ext uri="{FF2B5EF4-FFF2-40B4-BE49-F238E27FC236}">
                <a16:creationId xmlns:a16="http://schemas.microsoft.com/office/drawing/2014/main" id="{BEEDAB44-ACDB-4530-BEB3-7218837A982D}"/>
              </a:ext>
            </a:extLst>
          </p:cNvPr>
          <p:cNvSpPr>
            <a:spLocks noGrp="1"/>
          </p:cNvSpPr>
          <p:nvPr>
            <p:ph type="sldNum" sz="quarter" idx="12"/>
          </p:nvPr>
        </p:nvSpPr>
        <p:spPr/>
        <p:txBody>
          <a:bodyPr/>
          <a:lstStyle/>
          <a:p>
            <a:fld id="{830C4335-9913-4F80-B9D7-EA4FD23BFB5C}" type="slidenum">
              <a:rPr lang="fr-FR" smtClean="0"/>
              <a:pPr/>
              <a:t>49</a:t>
            </a:fld>
            <a:endParaRPr lang="fr-FR" dirty="0"/>
          </a:p>
        </p:txBody>
      </p:sp>
      <p:sp>
        <p:nvSpPr>
          <p:cNvPr id="2" name="ZoneTexte 1">
            <a:extLst>
              <a:ext uri="{FF2B5EF4-FFF2-40B4-BE49-F238E27FC236}">
                <a16:creationId xmlns:a16="http://schemas.microsoft.com/office/drawing/2014/main" id="{3EA230C7-53E9-4F95-8876-3AE36A2C8E7E}"/>
              </a:ext>
            </a:extLst>
          </p:cNvPr>
          <p:cNvSpPr txBox="1"/>
          <p:nvPr/>
        </p:nvSpPr>
        <p:spPr>
          <a:xfrm>
            <a:off x="1992376" y="2420184"/>
            <a:ext cx="2053639" cy="400110"/>
          </a:xfrm>
          <a:prstGeom prst="rect">
            <a:avLst/>
          </a:prstGeom>
          <a:noFill/>
        </p:spPr>
        <p:txBody>
          <a:bodyPr wrap="none" rtlCol="0">
            <a:spAutoFit/>
          </a:bodyPr>
          <a:lstStyle/>
          <a:p>
            <a:r>
              <a:rPr lang="fr-FR" sz="2000" b="1" dirty="0" err="1">
                <a:solidFill>
                  <a:schemeClr val="accent4">
                    <a:lumMod val="75000"/>
                  </a:schemeClr>
                </a:solidFill>
              </a:rPr>
              <a:t>Tiendens</a:t>
            </a:r>
            <a:r>
              <a:rPr lang="fr-FR" sz="2000" b="1" dirty="0">
                <a:solidFill>
                  <a:schemeClr val="accent4">
                    <a:lumMod val="75000"/>
                  </a:schemeClr>
                </a:solidFill>
              </a:rPr>
              <a:t> et al, 03</a:t>
            </a:r>
          </a:p>
        </p:txBody>
      </p:sp>
      <p:sp>
        <p:nvSpPr>
          <p:cNvPr id="18" name="ZoneTexte 17">
            <a:extLst>
              <a:ext uri="{FF2B5EF4-FFF2-40B4-BE49-F238E27FC236}">
                <a16:creationId xmlns:a16="http://schemas.microsoft.com/office/drawing/2014/main" id="{E8084325-3042-4110-A9FE-C36B1888B743}"/>
              </a:ext>
            </a:extLst>
          </p:cNvPr>
          <p:cNvSpPr txBox="1"/>
          <p:nvPr/>
        </p:nvSpPr>
        <p:spPr>
          <a:xfrm>
            <a:off x="8111085" y="2468932"/>
            <a:ext cx="2398477" cy="400110"/>
          </a:xfrm>
          <a:prstGeom prst="rect">
            <a:avLst/>
          </a:prstGeom>
          <a:noFill/>
        </p:spPr>
        <p:txBody>
          <a:bodyPr wrap="none" rtlCol="0">
            <a:spAutoFit/>
          </a:bodyPr>
          <a:lstStyle/>
          <a:p>
            <a:r>
              <a:rPr lang="fr-FR" sz="2000" b="1" dirty="0" err="1">
                <a:solidFill>
                  <a:schemeClr val="tx2"/>
                </a:solidFill>
              </a:rPr>
              <a:t>Olekalns</a:t>
            </a:r>
            <a:r>
              <a:rPr lang="fr-FR" sz="2000" b="1" dirty="0">
                <a:solidFill>
                  <a:schemeClr val="tx2"/>
                </a:solidFill>
              </a:rPr>
              <a:t> &amp; Smith, 13</a:t>
            </a:r>
          </a:p>
        </p:txBody>
      </p:sp>
    </p:spTree>
    <p:extLst>
      <p:ext uri="{BB962C8B-B14F-4D97-AF65-F5344CB8AC3E}">
        <p14:creationId xmlns:p14="http://schemas.microsoft.com/office/powerpoint/2010/main" val="159635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95DD40-51E0-4A54-8888-8514902C6191}"/>
              </a:ext>
            </a:extLst>
          </p:cNvPr>
          <p:cNvSpPr/>
          <p:nvPr/>
        </p:nvSpPr>
        <p:spPr>
          <a:xfrm>
            <a:off x="881743" y="4041894"/>
            <a:ext cx="10360478" cy="2044581"/>
          </a:xfrm>
          <a:prstGeom prst="rect">
            <a:avLst/>
          </a:prstGeom>
          <a:solidFill>
            <a:srgbClr val="00206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2DCEACD-2684-4CDF-B343-1718041B08DF}"/>
              </a:ext>
            </a:extLst>
          </p:cNvPr>
          <p:cNvSpPr/>
          <p:nvPr/>
        </p:nvSpPr>
        <p:spPr>
          <a:xfrm>
            <a:off x="881743" y="1199284"/>
            <a:ext cx="10360478" cy="637679"/>
          </a:xfrm>
          <a:prstGeom prst="rect">
            <a:avLst/>
          </a:prstGeom>
          <a:solidFill>
            <a:schemeClr val="accent3">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1FB9E134-C230-41E9-87ED-92B69019B8E4}"/>
              </a:ext>
            </a:extLst>
          </p:cNvPr>
          <p:cNvSpPr/>
          <p:nvPr/>
        </p:nvSpPr>
        <p:spPr>
          <a:xfrm>
            <a:off x="881743" y="1918410"/>
            <a:ext cx="10360478" cy="2042037"/>
          </a:xfrm>
          <a:prstGeom prst="rect">
            <a:avLst/>
          </a:prstGeom>
          <a:solidFill>
            <a:schemeClr val="accent5">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681843" y="1127919"/>
            <a:ext cx="9910082"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
        <p:nvSpPr>
          <p:cNvPr id="5" name="Espace réservé du numéro de diapositive 4">
            <a:extLst>
              <a:ext uri="{FF2B5EF4-FFF2-40B4-BE49-F238E27FC236}">
                <a16:creationId xmlns:a16="http://schemas.microsoft.com/office/drawing/2014/main" id="{75853AFD-CDB4-45D0-8172-3DCE64558721}"/>
              </a:ext>
            </a:extLst>
          </p:cNvPr>
          <p:cNvSpPr>
            <a:spLocks noGrp="1"/>
          </p:cNvSpPr>
          <p:nvPr>
            <p:ph type="sldNum" sz="quarter" idx="12"/>
          </p:nvPr>
        </p:nvSpPr>
        <p:spPr/>
        <p:txBody>
          <a:bodyPr/>
          <a:lstStyle/>
          <a:p>
            <a:fld id="{830C4335-9913-4F80-B9D7-EA4FD23BFB5C}" type="slidenum">
              <a:rPr lang="fr-FR" smtClean="0"/>
              <a:pPr/>
              <a:t>5</a:t>
            </a:fld>
            <a:endParaRPr lang="fr-FR" dirty="0"/>
          </a:p>
        </p:txBody>
      </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 name="Espace réservé du numéro de diapositive 4">
            <a:extLst>
              <a:ext uri="{FF2B5EF4-FFF2-40B4-BE49-F238E27FC236}">
                <a16:creationId xmlns:a16="http://schemas.microsoft.com/office/drawing/2014/main" id="{5333E949-F4FF-4143-89A7-1E3541837D4D}"/>
              </a:ext>
            </a:extLst>
          </p:cNvPr>
          <p:cNvSpPr>
            <a:spLocks noGrp="1"/>
          </p:cNvSpPr>
          <p:nvPr>
            <p:ph type="sldNum" sz="quarter" idx="12"/>
          </p:nvPr>
        </p:nvSpPr>
        <p:spPr/>
        <p:txBody>
          <a:bodyPr/>
          <a:lstStyle/>
          <a:p>
            <a:fld id="{830C4335-9913-4F80-B9D7-EA4FD23BFB5C}" type="slidenum">
              <a:rPr lang="fr-FR" smtClean="0"/>
              <a:pPr/>
              <a:t>50</a:t>
            </a:fld>
            <a:endParaRPr lang="fr-FR" dirty="0"/>
          </a:p>
        </p:txBody>
      </p:sp>
    </p:spTree>
    <p:extLst>
      <p:ext uri="{BB962C8B-B14F-4D97-AF65-F5344CB8AC3E}">
        <p14:creationId xmlns:p14="http://schemas.microsoft.com/office/powerpoint/2010/main" val="3918597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560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365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511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557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265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290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398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404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436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438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453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457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339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516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544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548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441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689979"/>
            <a:ext cx="10592310" cy="430887"/>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521070"/>
            <a:ext cx="1048829" cy="757809"/>
            <a:chOff x="3347871" y="1321249"/>
            <a:chExt cx="853464" cy="733483"/>
          </a:xfrm>
          <a:solidFill>
            <a:schemeClr val="accent2"/>
          </a:solidFill>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501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
        <p:nvSpPr>
          <p:cNvPr id="3" name="Espace réservé du numéro de diapositive 2">
            <a:extLst>
              <a:ext uri="{FF2B5EF4-FFF2-40B4-BE49-F238E27FC236}">
                <a16:creationId xmlns:a16="http://schemas.microsoft.com/office/drawing/2014/main" id="{D30B06EE-E7CA-41CD-BF1F-73E92F1F9A40}"/>
              </a:ext>
            </a:extLst>
          </p:cNvPr>
          <p:cNvSpPr>
            <a:spLocks noGrp="1"/>
          </p:cNvSpPr>
          <p:nvPr>
            <p:ph type="sldNum" sz="quarter" idx="12"/>
          </p:nvPr>
        </p:nvSpPr>
        <p:spPr/>
        <p:txBody>
          <a:bodyPr/>
          <a:lstStyle/>
          <a:p>
            <a:fld id="{830C4335-9913-4F80-B9D7-EA4FD23BFB5C}" type="slidenum">
              <a:rPr lang="fr-FR" smtClean="0"/>
              <a:pPr/>
              <a:t>51</a:t>
            </a:fld>
            <a:endParaRPr lang="fr-FR" dirty="0"/>
          </a:p>
        </p:txBody>
      </p:sp>
    </p:spTree>
    <p:extLst>
      <p:ext uri="{BB962C8B-B14F-4D97-AF65-F5344CB8AC3E}">
        <p14:creationId xmlns:p14="http://schemas.microsoft.com/office/powerpoint/2010/main" val="3636030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257195" y="2296788"/>
              <a:ext cx="4353659"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238238" y="2444435"/>
              <a:ext cx="4293024"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766618" y="4514164"/>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40231" y="4585282"/>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6618" y="5036231"/>
            <a:ext cx="8974790" cy="1200329"/>
          </a:xfrm>
          <a:prstGeom prst="rect">
            <a:avLst/>
          </a:prstGeom>
          <a:noFill/>
        </p:spPr>
        <p:txBody>
          <a:bodyPr wrap="square" rtlCol="0">
            <a:spAutoFit/>
          </a:bodyPr>
          <a:lstStyle/>
          <a:p>
            <a:pPr marL="342900" indent="-342900">
              <a:buFont typeface="Arial" panose="020B0604020202020204" pitchFamily="34" charset="0"/>
              <a:buChar char="•"/>
            </a:pPr>
            <a:r>
              <a:rPr lang="fr-FR" sz="2400" dirty="0"/>
              <a:t>User </a:t>
            </a:r>
            <a:r>
              <a:rPr lang="fr-FR" sz="2400" dirty="0" err="1"/>
              <a:t>preferences</a:t>
            </a:r>
            <a:endParaRPr lang="fr-FR" sz="2400" dirty="0"/>
          </a:p>
          <a:p>
            <a:pPr marL="342900" indent="-342900">
              <a:buFont typeface="Arial" panose="020B0604020202020204" pitchFamily="34" charset="0"/>
              <a:buChar char="•"/>
            </a:pPr>
            <a:r>
              <a:rPr lang="fr-FR" sz="2400" dirty="0"/>
              <a:t>Complete dialogue</a:t>
            </a:r>
          </a:p>
          <a:p>
            <a:pPr marL="342900" indent="-342900">
              <a:buFont typeface="Arial" panose="020B0604020202020204" pitchFamily="34" charset="0"/>
              <a:buChar char="•"/>
            </a:pPr>
            <a:r>
              <a:rPr lang="fr-FR" sz="2400" dirty="0" err="1"/>
              <a:t>User_Pow</a:t>
            </a:r>
            <a:r>
              <a:rPr lang="fr-FR" sz="2400" dirty="0"/>
              <a:t> </a:t>
            </a:r>
            <a:r>
              <a:rPr lang="fr-FR" sz="2400" dirty="0" err="1"/>
              <a:t>computed</a:t>
            </a:r>
            <a:r>
              <a:rPr lang="fr-FR" sz="2400" dirty="0"/>
              <a:t> by the </a:t>
            </a:r>
            <a:r>
              <a:rPr lang="fr-FR" sz="2400" dirty="0" err="1"/>
              <a:t>ToM</a:t>
            </a:r>
            <a:r>
              <a:rPr lang="fr-FR" sz="2400" dirty="0"/>
              <a:t> at </a:t>
            </a:r>
            <a:r>
              <a:rPr lang="fr-FR" sz="2400" dirty="0" err="1"/>
              <a:t>each</a:t>
            </a:r>
            <a:r>
              <a:rPr lang="fr-FR" sz="2400" dirty="0"/>
              <a:t> </a:t>
            </a:r>
            <a:r>
              <a:rPr lang="fr-FR" sz="2400" dirty="0" err="1"/>
              <a:t>negotiation</a:t>
            </a:r>
            <a:r>
              <a:rPr lang="fr-FR" sz="2400" dirty="0"/>
              <a:t> </a:t>
            </a:r>
            <a:r>
              <a:rPr lang="fr-FR" sz="2400" dirty="0" err="1"/>
              <a:t>turn</a:t>
            </a:r>
            <a:endParaRPr lang="fr-FR" sz="2400" dirty="0"/>
          </a:p>
        </p:txBody>
      </p:sp>
      <p:sp>
        <p:nvSpPr>
          <p:cNvPr id="3" name="Espace réservé du numéro de diapositive 2">
            <a:extLst>
              <a:ext uri="{FF2B5EF4-FFF2-40B4-BE49-F238E27FC236}">
                <a16:creationId xmlns:a16="http://schemas.microsoft.com/office/drawing/2014/main" id="{D820352F-1141-4310-B0C3-38D00E2C83F7}"/>
              </a:ext>
            </a:extLst>
          </p:cNvPr>
          <p:cNvSpPr>
            <a:spLocks noGrp="1"/>
          </p:cNvSpPr>
          <p:nvPr>
            <p:ph type="sldNum" sz="quarter" idx="12"/>
          </p:nvPr>
        </p:nvSpPr>
        <p:spPr/>
        <p:txBody>
          <a:bodyPr/>
          <a:lstStyle/>
          <a:p>
            <a:fld id="{830C4335-9913-4F80-B9D7-EA4FD23BFB5C}" type="slidenum">
              <a:rPr lang="fr-FR" smtClean="0"/>
              <a:pPr/>
              <a:t>52</a:t>
            </a:fld>
            <a:endParaRPr lang="fr-FR" dirty="0"/>
          </a:p>
        </p:txBody>
      </p:sp>
    </p:spTree>
    <p:extLst>
      <p:ext uri="{BB962C8B-B14F-4D97-AF65-F5344CB8AC3E}">
        <p14:creationId xmlns:p14="http://schemas.microsoft.com/office/powerpoint/2010/main" val="1688522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54725250"/>
              </p:ext>
            </p:extLst>
          </p:nvPr>
        </p:nvGraphicFramePr>
        <p:xfrm>
          <a:off x="1792713" y="1705516"/>
          <a:ext cx="8929700" cy="4937711"/>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137EEC1B-D61F-4BB9-89B4-F6B2CDD53378}"/>
              </a:ext>
            </a:extLst>
          </p:cNvPr>
          <p:cNvSpPr>
            <a:spLocks noGrp="1"/>
          </p:cNvSpPr>
          <p:nvPr>
            <p:ph type="sldNum" sz="quarter" idx="12"/>
          </p:nvPr>
        </p:nvSpPr>
        <p:spPr/>
        <p:txBody>
          <a:bodyPr/>
          <a:lstStyle/>
          <a:p>
            <a:fld id="{830C4335-9913-4F80-B9D7-EA4FD23BFB5C}" type="slidenum">
              <a:rPr lang="fr-FR" smtClean="0"/>
              <a:pPr/>
              <a:t>53</a:t>
            </a:fld>
            <a:endParaRPr lang="fr-FR" dirty="0"/>
          </a:p>
        </p:txBody>
      </p:sp>
    </p:spTree>
    <p:extLst>
      <p:ext uri="{BB962C8B-B14F-4D97-AF65-F5344CB8AC3E}">
        <p14:creationId xmlns:p14="http://schemas.microsoft.com/office/powerpoint/2010/main" val="329372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2163463475"/>
              </p:ext>
            </p:extLst>
          </p:nvPr>
        </p:nvGraphicFramePr>
        <p:xfrm>
          <a:off x="1316270" y="1828800"/>
          <a:ext cx="9744317" cy="4823285"/>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67537" y="5170495"/>
            <a:ext cx="1263679" cy="1172062"/>
          </a:xfrm>
          <a:prstGeom prst="rect">
            <a:avLst/>
          </a:prstGeom>
        </p:spPr>
      </p:pic>
      <p:sp>
        <p:nvSpPr>
          <p:cNvPr id="3" name="Espace réservé du numéro de diapositive 2">
            <a:extLst>
              <a:ext uri="{FF2B5EF4-FFF2-40B4-BE49-F238E27FC236}">
                <a16:creationId xmlns:a16="http://schemas.microsoft.com/office/drawing/2014/main" id="{A21B9274-0E79-4A34-9E22-F726C1ACEF0C}"/>
              </a:ext>
            </a:extLst>
          </p:cNvPr>
          <p:cNvSpPr>
            <a:spLocks noGrp="1"/>
          </p:cNvSpPr>
          <p:nvPr>
            <p:ph type="sldNum" sz="quarter" idx="12"/>
          </p:nvPr>
        </p:nvSpPr>
        <p:spPr/>
        <p:txBody>
          <a:bodyPr/>
          <a:lstStyle/>
          <a:p>
            <a:fld id="{830C4335-9913-4F80-B9D7-EA4FD23BFB5C}" type="slidenum">
              <a:rPr lang="fr-FR" smtClean="0"/>
              <a:pPr/>
              <a:t>54</a:t>
            </a:fld>
            <a:endParaRPr lang="fr-FR" dirty="0"/>
          </a:p>
        </p:txBody>
      </p:sp>
    </p:spTree>
    <p:extLst>
      <p:ext uri="{BB962C8B-B14F-4D97-AF65-F5344CB8AC3E}">
        <p14:creationId xmlns:p14="http://schemas.microsoft.com/office/powerpoint/2010/main" val="1973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2199350854"/>
              </p:ext>
            </p:extLst>
          </p:nvPr>
        </p:nvGraphicFramePr>
        <p:xfrm>
          <a:off x="126713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6C68C460-C878-491C-B656-FA2F6053DFD3}"/>
              </a:ext>
            </a:extLst>
          </p:cNvPr>
          <p:cNvSpPr>
            <a:spLocks noGrp="1"/>
          </p:cNvSpPr>
          <p:nvPr>
            <p:ph type="sldNum" sz="quarter" idx="12"/>
          </p:nvPr>
        </p:nvSpPr>
        <p:spPr/>
        <p:txBody>
          <a:bodyPr/>
          <a:lstStyle/>
          <a:p>
            <a:fld id="{830C4335-9913-4F80-B9D7-EA4FD23BFB5C}" type="slidenum">
              <a:rPr lang="fr-FR" smtClean="0"/>
              <a:pPr/>
              <a:t>55</a:t>
            </a:fld>
            <a:endParaRPr lang="fr-FR" dirty="0"/>
          </a:p>
        </p:txBody>
      </p:sp>
    </p:spTree>
    <p:extLst>
      <p:ext uri="{BB962C8B-B14F-4D97-AF65-F5344CB8AC3E}">
        <p14:creationId xmlns:p14="http://schemas.microsoft.com/office/powerpoint/2010/main" val="240415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910092079"/>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8A468117-4B21-4815-81D0-DAC106543B83}"/>
              </a:ext>
            </a:extLst>
          </p:cNvPr>
          <p:cNvSpPr>
            <a:spLocks noGrp="1"/>
          </p:cNvSpPr>
          <p:nvPr>
            <p:ph type="sldNum" sz="quarter" idx="12"/>
          </p:nvPr>
        </p:nvSpPr>
        <p:spPr/>
        <p:txBody>
          <a:bodyPr/>
          <a:lstStyle/>
          <a:p>
            <a:fld id="{830C4335-9913-4F80-B9D7-EA4FD23BFB5C}" type="slidenum">
              <a:rPr lang="fr-FR" smtClean="0"/>
              <a:pPr/>
              <a:t>56</a:t>
            </a:fld>
            <a:endParaRPr lang="fr-FR" dirty="0"/>
          </a:p>
        </p:txBody>
      </p:sp>
    </p:spTree>
    <p:extLst>
      <p:ext uri="{BB962C8B-B14F-4D97-AF65-F5344CB8AC3E}">
        <p14:creationId xmlns:p14="http://schemas.microsoft.com/office/powerpoint/2010/main" val="638311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101991" cy="461665"/>
          </a:xfrm>
          <a:prstGeom prst="rect">
            <a:avLst/>
          </a:prstGeom>
          <a:noFill/>
        </p:spPr>
        <p:txBody>
          <a:bodyPr wrap="none" rtlCol="0">
            <a:spAutoFit/>
          </a:bodyPr>
          <a:lstStyle/>
          <a:p>
            <a:r>
              <a:rPr lang="fr-FR" sz="2400" b="1" dirty="0">
                <a:solidFill>
                  <a:schemeClr val="accent3"/>
                </a:solidFill>
              </a:rPr>
              <a:t>H2: Common gain </a:t>
            </a:r>
            <a:r>
              <a:rPr lang="fr-FR" sz="2400" b="1" dirty="0" err="1">
                <a:solidFill>
                  <a:schemeClr val="accent3"/>
                </a:solidFill>
              </a:rPr>
              <a:t>obtained</a:t>
            </a:r>
            <a:r>
              <a:rPr lang="fr-FR" sz="2400" b="1" dirty="0">
                <a:solidFill>
                  <a:schemeClr val="accent3"/>
                </a:solidFill>
              </a:rPr>
              <a:t> </a:t>
            </a:r>
            <a:r>
              <a:rPr lang="fr-FR" sz="2400" b="1" dirty="0" err="1">
                <a:solidFill>
                  <a:schemeClr val="accent3"/>
                </a:solidFill>
              </a:rPr>
              <a:t>during</a:t>
            </a:r>
            <a:r>
              <a:rPr lang="fr-FR" sz="2400" b="1" dirty="0">
                <a:solidFill>
                  <a:schemeClr val="accent3"/>
                </a:solidFill>
              </a:rPr>
              <a:t> </a:t>
            </a:r>
            <a:r>
              <a:rPr lang="fr-FR" sz="2400" b="1" dirty="0" err="1">
                <a:solidFill>
                  <a:schemeClr val="accent3"/>
                </a:solidFill>
              </a:rPr>
              <a:t>negotiation</a:t>
            </a:r>
            <a:endParaRPr lang="fr-FR" sz="2400" b="1" dirty="0">
              <a:solidFill>
                <a:schemeClr val="accent3"/>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C4C9B6B-01D8-45B0-A2E6-1295AA5F97E7}"/>
              </a:ext>
            </a:extLst>
          </p:cNvPr>
          <p:cNvGraphicFramePr>
            <a:graphicFrameLocks/>
          </p:cNvGraphicFramePr>
          <p:nvPr>
            <p:extLst>
              <p:ext uri="{D42A27DB-BD31-4B8C-83A1-F6EECF244321}">
                <p14:modId xmlns:p14="http://schemas.microsoft.com/office/powerpoint/2010/main" val="4198089399"/>
              </p:ext>
            </p:extLst>
          </p:nvPr>
        </p:nvGraphicFramePr>
        <p:xfrm>
          <a:off x="1560817" y="2100886"/>
          <a:ext cx="9722355" cy="464821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e 7">
            <a:extLst>
              <a:ext uri="{FF2B5EF4-FFF2-40B4-BE49-F238E27FC236}">
                <a16:creationId xmlns:a16="http://schemas.microsoft.com/office/drawing/2014/main" id="{4885618E-9734-4E28-8F07-E4C9A3CD6DED}"/>
              </a:ext>
            </a:extLst>
          </p:cNvPr>
          <p:cNvGrpSpPr/>
          <p:nvPr/>
        </p:nvGrpSpPr>
        <p:grpSpPr>
          <a:xfrm>
            <a:off x="5049078" y="2090481"/>
            <a:ext cx="4033365" cy="1126078"/>
            <a:chOff x="1605023" y="2611415"/>
            <a:chExt cx="3401026" cy="1325906"/>
          </a:xfrm>
        </p:grpSpPr>
        <p:grpSp>
          <p:nvGrpSpPr>
            <p:cNvPr id="9" name="Groupe 8">
              <a:extLst>
                <a:ext uri="{FF2B5EF4-FFF2-40B4-BE49-F238E27FC236}">
                  <a16:creationId xmlns:a16="http://schemas.microsoft.com/office/drawing/2014/main" id="{2A1325AF-F8F8-46D3-8DF9-9C4D01B31168}"/>
                </a:ext>
              </a:extLst>
            </p:cNvPr>
            <p:cNvGrpSpPr/>
            <p:nvPr/>
          </p:nvGrpSpPr>
          <p:grpSpPr>
            <a:xfrm>
              <a:off x="1765139" y="3315990"/>
              <a:ext cx="1250066" cy="619402"/>
              <a:chOff x="5557118" y="3165678"/>
              <a:chExt cx="3377879" cy="798651"/>
            </a:xfrm>
          </p:grpSpPr>
          <p:cxnSp>
            <p:nvCxnSpPr>
              <p:cNvPr id="23" name="Connecteur droit 22">
                <a:extLst>
                  <a:ext uri="{FF2B5EF4-FFF2-40B4-BE49-F238E27FC236}">
                    <a16:creationId xmlns:a16="http://schemas.microsoft.com/office/drawing/2014/main" id="{F44C9868-914A-4A2D-BE25-9209B1959A6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E69046A9-1494-45CD-82FC-25D31EA5BE03}"/>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5" name="ZoneTexte 3">
                <a:extLst>
                  <a:ext uri="{FF2B5EF4-FFF2-40B4-BE49-F238E27FC236}">
                    <a16:creationId xmlns:a16="http://schemas.microsoft.com/office/drawing/2014/main" id="{BC9C9FD8-FAC8-4051-9061-B9DF1E2AF562}"/>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6" name="Connecteur droit 25">
                <a:extLst>
                  <a:ext uri="{FF2B5EF4-FFF2-40B4-BE49-F238E27FC236}">
                    <a16:creationId xmlns:a16="http://schemas.microsoft.com/office/drawing/2014/main" id="{709BEE78-1316-4FB1-A9F3-9DF3A65A7B5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e 10">
              <a:extLst>
                <a:ext uri="{FF2B5EF4-FFF2-40B4-BE49-F238E27FC236}">
                  <a16:creationId xmlns:a16="http://schemas.microsoft.com/office/drawing/2014/main" id="{64F9F3B0-71CD-4225-A5C9-3C2A819CB1CE}"/>
                </a:ext>
              </a:extLst>
            </p:cNvPr>
            <p:cNvGrpSpPr/>
            <p:nvPr/>
          </p:nvGrpSpPr>
          <p:grpSpPr>
            <a:xfrm>
              <a:off x="1605023" y="2611415"/>
              <a:ext cx="3401026" cy="798651"/>
              <a:chOff x="5557118" y="3165678"/>
              <a:chExt cx="3377879" cy="798651"/>
            </a:xfrm>
          </p:grpSpPr>
          <p:cxnSp>
            <p:nvCxnSpPr>
              <p:cNvPr id="19" name="Connecteur droit 18">
                <a:extLst>
                  <a:ext uri="{FF2B5EF4-FFF2-40B4-BE49-F238E27FC236}">
                    <a16:creationId xmlns:a16="http://schemas.microsoft.com/office/drawing/2014/main" id="{ABE809D9-A609-4AAD-84D1-E1FA7C96C93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07CF846C-EB53-40F0-976E-857113B0F13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1" name="ZoneTexte 3">
                <a:extLst>
                  <a:ext uri="{FF2B5EF4-FFF2-40B4-BE49-F238E27FC236}">
                    <a16:creationId xmlns:a16="http://schemas.microsoft.com/office/drawing/2014/main" id="{04F985C1-2DB0-44AF-B374-338347E28A70}"/>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2" name="Connecteur droit 21">
                <a:extLst>
                  <a:ext uri="{FF2B5EF4-FFF2-40B4-BE49-F238E27FC236}">
                    <a16:creationId xmlns:a16="http://schemas.microsoft.com/office/drawing/2014/main" id="{3270F768-66A2-4B91-958A-AEB1A203C13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4" name="Groupe 13">
              <a:extLst>
                <a:ext uri="{FF2B5EF4-FFF2-40B4-BE49-F238E27FC236}">
                  <a16:creationId xmlns:a16="http://schemas.microsoft.com/office/drawing/2014/main" id="{F71395BB-EA60-48BC-8D18-2B5510DE1A86}"/>
                </a:ext>
              </a:extLst>
            </p:cNvPr>
            <p:cNvGrpSpPr/>
            <p:nvPr/>
          </p:nvGrpSpPr>
          <p:grpSpPr>
            <a:xfrm>
              <a:off x="3455778" y="3317919"/>
              <a:ext cx="1250066" cy="619402"/>
              <a:chOff x="5557118" y="3165678"/>
              <a:chExt cx="3377879" cy="798651"/>
            </a:xfrm>
          </p:grpSpPr>
          <p:cxnSp>
            <p:nvCxnSpPr>
              <p:cNvPr id="15" name="Connecteur droit 14">
                <a:extLst>
                  <a:ext uri="{FF2B5EF4-FFF2-40B4-BE49-F238E27FC236}">
                    <a16:creationId xmlns:a16="http://schemas.microsoft.com/office/drawing/2014/main" id="{4D328AE0-12E3-406C-9DB5-E67F5BAD04AA}"/>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100395E9-E562-46E5-8A61-76A2EB01823D}"/>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7" name="ZoneTexte 3">
                <a:extLst>
                  <a:ext uri="{FF2B5EF4-FFF2-40B4-BE49-F238E27FC236}">
                    <a16:creationId xmlns:a16="http://schemas.microsoft.com/office/drawing/2014/main" id="{55981617-5760-4A53-862B-8CB5C8EC3BBC}"/>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8" name="Connecteur droit 17">
                <a:extLst>
                  <a:ext uri="{FF2B5EF4-FFF2-40B4-BE49-F238E27FC236}">
                    <a16:creationId xmlns:a16="http://schemas.microsoft.com/office/drawing/2014/main" id="{46DF418A-B554-4E0B-BE2E-77910D34EB99}"/>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C42D2E2B-174D-475C-A24B-C5C4280BAF56}"/>
              </a:ext>
            </a:extLst>
          </p:cNvPr>
          <p:cNvSpPr>
            <a:spLocks noGrp="1"/>
          </p:cNvSpPr>
          <p:nvPr>
            <p:ph type="sldNum" sz="quarter" idx="12"/>
          </p:nvPr>
        </p:nvSpPr>
        <p:spPr/>
        <p:txBody>
          <a:bodyPr/>
          <a:lstStyle/>
          <a:p>
            <a:fld id="{830C4335-9913-4F80-B9D7-EA4FD23BFB5C}" type="slidenum">
              <a:rPr lang="fr-FR" smtClean="0"/>
              <a:pPr/>
              <a:t>57</a:t>
            </a:fld>
            <a:endParaRPr lang="fr-FR" dirty="0"/>
          </a:p>
        </p:txBody>
      </p:sp>
    </p:spTree>
    <p:extLst>
      <p:ext uri="{BB962C8B-B14F-4D97-AF65-F5344CB8AC3E}">
        <p14:creationId xmlns:p14="http://schemas.microsoft.com/office/powerpoint/2010/main" val="350294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7583807" cy="461665"/>
          </a:xfrm>
          <a:prstGeom prst="rect">
            <a:avLst/>
          </a:prstGeom>
          <a:noFill/>
        </p:spPr>
        <p:txBody>
          <a:bodyPr wrap="none" rtlCol="0">
            <a:spAutoFit/>
          </a:bodyPr>
          <a:lstStyle/>
          <a:p>
            <a:r>
              <a:rPr lang="en-US" sz="2400" b="1" dirty="0">
                <a:solidFill>
                  <a:schemeClr val="accent4"/>
                </a:solidFill>
              </a:rPr>
              <a:t>Convergence of negotiation (number of negotiation turns)</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8" name="Graphique 27">
            <a:extLst>
              <a:ext uri="{FF2B5EF4-FFF2-40B4-BE49-F238E27FC236}">
                <a16:creationId xmlns:a16="http://schemas.microsoft.com/office/drawing/2014/main" id="{C927509E-8969-4F64-989E-3785BFF3E833}"/>
              </a:ext>
            </a:extLst>
          </p:cNvPr>
          <p:cNvGraphicFramePr>
            <a:graphicFrameLocks/>
          </p:cNvGraphicFramePr>
          <p:nvPr>
            <p:extLst>
              <p:ext uri="{D42A27DB-BD31-4B8C-83A1-F6EECF244321}">
                <p14:modId xmlns:p14="http://schemas.microsoft.com/office/powerpoint/2010/main" val="1530930441"/>
              </p:ext>
            </p:extLst>
          </p:nvPr>
        </p:nvGraphicFramePr>
        <p:xfrm>
          <a:off x="1353767" y="1486086"/>
          <a:ext cx="9224027" cy="5251026"/>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oupe 29">
            <a:extLst>
              <a:ext uri="{FF2B5EF4-FFF2-40B4-BE49-F238E27FC236}">
                <a16:creationId xmlns:a16="http://schemas.microsoft.com/office/drawing/2014/main" id="{A0A4F725-E439-4ADF-83BC-1040468A4155}"/>
              </a:ext>
            </a:extLst>
          </p:cNvPr>
          <p:cNvGrpSpPr/>
          <p:nvPr/>
        </p:nvGrpSpPr>
        <p:grpSpPr>
          <a:xfrm>
            <a:off x="4634684" y="2342023"/>
            <a:ext cx="1433215" cy="567762"/>
            <a:chOff x="5557118" y="3165678"/>
            <a:chExt cx="3377879" cy="798651"/>
          </a:xfrm>
        </p:grpSpPr>
        <p:cxnSp>
          <p:nvCxnSpPr>
            <p:cNvPr id="41" name="Connecteur droit 40">
              <a:extLst>
                <a:ext uri="{FF2B5EF4-FFF2-40B4-BE49-F238E27FC236}">
                  <a16:creationId xmlns:a16="http://schemas.microsoft.com/office/drawing/2014/main" id="{EBC374A4-9BB1-4864-A69B-10BF57250B41}"/>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Connecteur droit 41">
              <a:extLst>
                <a:ext uri="{FF2B5EF4-FFF2-40B4-BE49-F238E27FC236}">
                  <a16:creationId xmlns:a16="http://schemas.microsoft.com/office/drawing/2014/main" id="{A4B65FEB-F16A-4E6F-A7A5-B366044E697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3" name="ZoneTexte 3">
              <a:extLst>
                <a:ext uri="{FF2B5EF4-FFF2-40B4-BE49-F238E27FC236}">
                  <a16:creationId xmlns:a16="http://schemas.microsoft.com/office/drawing/2014/main" id="{5303F786-1697-4D58-BFCF-DFFCE97779E9}"/>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4" name="Connecteur droit 43">
              <a:extLst>
                <a:ext uri="{FF2B5EF4-FFF2-40B4-BE49-F238E27FC236}">
                  <a16:creationId xmlns:a16="http://schemas.microsoft.com/office/drawing/2014/main" id="{4605354B-AFB7-42B7-AE3A-22212EDD070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Groupe 31">
            <a:extLst>
              <a:ext uri="{FF2B5EF4-FFF2-40B4-BE49-F238E27FC236}">
                <a16:creationId xmlns:a16="http://schemas.microsoft.com/office/drawing/2014/main" id="{8FAC494F-70A8-48A9-8730-740B25AB25C2}"/>
              </a:ext>
            </a:extLst>
          </p:cNvPr>
          <p:cNvGrpSpPr/>
          <p:nvPr/>
        </p:nvGrpSpPr>
        <p:grpSpPr>
          <a:xfrm>
            <a:off x="6573021" y="2343791"/>
            <a:ext cx="1433215" cy="567762"/>
            <a:chOff x="5557118" y="3165678"/>
            <a:chExt cx="3377879" cy="798651"/>
          </a:xfrm>
        </p:grpSpPr>
        <p:cxnSp>
          <p:nvCxnSpPr>
            <p:cNvPr id="33" name="Connecteur droit 32">
              <a:extLst>
                <a:ext uri="{FF2B5EF4-FFF2-40B4-BE49-F238E27FC236}">
                  <a16:creationId xmlns:a16="http://schemas.microsoft.com/office/drawing/2014/main" id="{53F398DE-69FA-4D51-8025-4194FDC0FD0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910DCE3-BE02-4617-BB87-029C4862E89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5" name="ZoneTexte 3">
              <a:extLst>
                <a:ext uri="{FF2B5EF4-FFF2-40B4-BE49-F238E27FC236}">
                  <a16:creationId xmlns:a16="http://schemas.microsoft.com/office/drawing/2014/main" id="{64288F78-D38B-4B47-AB8A-B6C5A48AC8F6}"/>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6" name="Connecteur droit 35">
              <a:extLst>
                <a:ext uri="{FF2B5EF4-FFF2-40B4-BE49-F238E27FC236}">
                  <a16:creationId xmlns:a16="http://schemas.microsoft.com/office/drawing/2014/main" id="{E4F0E8A3-2658-4906-A52A-C7F8CED42DC0}"/>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A90D2871-7430-4810-9F6B-B71A0514062A}"/>
              </a:ext>
            </a:extLst>
          </p:cNvPr>
          <p:cNvSpPr>
            <a:spLocks noGrp="1"/>
          </p:cNvSpPr>
          <p:nvPr>
            <p:ph type="sldNum" sz="quarter" idx="12"/>
          </p:nvPr>
        </p:nvSpPr>
        <p:spPr/>
        <p:txBody>
          <a:bodyPr/>
          <a:lstStyle/>
          <a:p>
            <a:fld id="{830C4335-9913-4F80-B9D7-EA4FD23BFB5C}" type="slidenum">
              <a:rPr lang="fr-FR" smtClean="0"/>
              <a:pPr/>
              <a:t>58</a:t>
            </a:fld>
            <a:endParaRPr lang="fr-FR" dirty="0"/>
          </a:p>
        </p:txBody>
      </p:sp>
    </p:spTree>
    <p:extLst>
      <p:ext uri="{BB962C8B-B14F-4D97-AF65-F5344CB8AC3E}">
        <p14:creationId xmlns:p14="http://schemas.microsoft.com/office/powerpoint/2010/main" val="4241156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 :</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6637651" cy="461665"/>
          </a:xfrm>
          <a:prstGeom prst="rect">
            <a:avLst/>
          </a:prstGeom>
          <a:noFill/>
        </p:spPr>
        <p:txBody>
          <a:bodyPr wrap="none" rtlCol="0">
            <a:spAutoFit/>
          </a:bodyPr>
          <a:lstStyle/>
          <a:p>
            <a:r>
              <a:rPr lang="en-US" sz="2400" b="1" dirty="0">
                <a:solidFill>
                  <a:schemeClr val="accent4"/>
                </a:solidFill>
              </a:rPr>
              <a:t>Convergence of negotiation (ease of collaboration)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2" name="Graphique 21">
            <a:extLst>
              <a:ext uri="{FF2B5EF4-FFF2-40B4-BE49-F238E27FC236}">
                <a16:creationId xmlns:a16="http://schemas.microsoft.com/office/drawing/2014/main" id="{42C3770F-3C7F-44DA-B586-2D1B43263398}"/>
              </a:ext>
            </a:extLst>
          </p:cNvPr>
          <p:cNvGraphicFramePr>
            <a:graphicFrameLocks/>
          </p:cNvGraphicFramePr>
          <p:nvPr>
            <p:extLst>
              <p:ext uri="{D42A27DB-BD31-4B8C-83A1-F6EECF244321}">
                <p14:modId xmlns:p14="http://schemas.microsoft.com/office/powerpoint/2010/main" val="3907699738"/>
              </p:ext>
            </p:extLst>
          </p:nvPr>
        </p:nvGraphicFramePr>
        <p:xfrm>
          <a:off x="1223313" y="2063750"/>
          <a:ext cx="9070037" cy="4498981"/>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e 23">
            <a:extLst>
              <a:ext uri="{FF2B5EF4-FFF2-40B4-BE49-F238E27FC236}">
                <a16:creationId xmlns:a16="http://schemas.microsoft.com/office/drawing/2014/main" id="{08FC5B42-A029-46A5-9988-1FD876E38F15}"/>
              </a:ext>
            </a:extLst>
          </p:cNvPr>
          <p:cNvGrpSpPr/>
          <p:nvPr/>
        </p:nvGrpSpPr>
        <p:grpSpPr>
          <a:xfrm>
            <a:off x="4330549" y="2268366"/>
            <a:ext cx="1462334" cy="546629"/>
            <a:chOff x="5557118" y="3165678"/>
            <a:chExt cx="3377879" cy="798651"/>
          </a:xfrm>
        </p:grpSpPr>
        <p:cxnSp>
          <p:nvCxnSpPr>
            <p:cNvPr id="52" name="Connecteur droit 51">
              <a:extLst>
                <a:ext uri="{FF2B5EF4-FFF2-40B4-BE49-F238E27FC236}">
                  <a16:creationId xmlns:a16="http://schemas.microsoft.com/office/drawing/2014/main" id="{D9724F56-5602-4B22-A7B6-C4F0DDE43FA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A52EE2D-B461-4C5D-979A-EC9F0BF0BEB8}"/>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54" name="ZoneTexte 3">
              <a:extLst>
                <a:ext uri="{FF2B5EF4-FFF2-40B4-BE49-F238E27FC236}">
                  <a16:creationId xmlns:a16="http://schemas.microsoft.com/office/drawing/2014/main" id="{06A25AA7-74A9-48D5-A2B7-8A24163CDB6B}"/>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55" name="Connecteur droit 54">
              <a:extLst>
                <a:ext uri="{FF2B5EF4-FFF2-40B4-BE49-F238E27FC236}">
                  <a16:creationId xmlns:a16="http://schemas.microsoft.com/office/drawing/2014/main" id="{03950FCB-2764-4393-9CF8-139D026AF9B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6" name="Groupe 25">
            <a:extLst>
              <a:ext uri="{FF2B5EF4-FFF2-40B4-BE49-F238E27FC236}">
                <a16:creationId xmlns:a16="http://schemas.microsoft.com/office/drawing/2014/main" id="{45A2E8F3-5F5F-4F19-88DA-E8F62DB51DAD}"/>
              </a:ext>
            </a:extLst>
          </p:cNvPr>
          <p:cNvGrpSpPr/>
          <p:nvPr/>
        </p:nvGrpSpPr>
        <p:grpSpPr>
          <a:xfrm>
            <a:off x="6308267" y="2270068"/>
            <a:ext cx="1462334" cy="546629"/>
            <a:chOff x="5557118" y="3165678"/>
            <a:chExt cx="3377879" cy="798651"/>
          </a:xfrm>
        </p:grpSpPr>
        <p:cxnSp>
          <p:nvCxnSpPr>
            <p:cNvPr id="27" name="Connecteur droit 26">
              <a:extLst>
                <a:ext uri="{FF2B5EF4-FFF2-40B4-BE49-F238E27FC236}">
                  <a16:creationId xmlns:a16="http://schemas.microsoft.com/office/drawing/2014/main" id="{D94FDC4B-ECC9-406D-A441-FBA0A53A734C}"/>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227A1696-2206-4529-A173-BF7A0C39BF6F}"/>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6" name="ZoneTexte 3">
              <a:extLst>
                <a:ext uri="{FF2B5EF4-FFF2-40B4-BE49-F238E27FC236}">
                  <a16:creationId xmlns:a16="http://schemas.microsoft.com/office/drawing/2014/main" id="{FDEC86F1-0530-483D-BB9D-823A3F03C0A5}"/>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7" name="Connecteur droit 46">
              <a:extLst>
                <a:ext uri="{FF2B5EF4-FFF2-40B4-BE49-F238E27FC236}">
                  <a16:creationId xmlns:a16="http://schemas.microsoft.com/office/drawing/2014/main" id="{204C6A9E-3AE7-4B87-ADFB-E1059EC4C311}"/>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30D4EFBD-44B7-4D4F-97F3-ECE1357875EF}"/>
              </a:ext>
            </a:extLst>
          </p:cNvPr>
          <p:cNvSpPr>
            <a:spLocks noGrp="1"/>
          </p:cNvSpPr>
          <p:nvPr>
            <p:ph type="sldNum" sz="quarter" idx="12"/>
          </p:nvPr>
        </p:nvSpPr>
        <p:spPr/>
        <p:txBody>
          <a:bodyPr/>
          <a:lstStyle/>
          <a:p>
            <a:fld id="{830C4335-9913-4F80-B9D7-EA4FD23BFB5C}" type="slidenum">
              <a:rPr lang="fr-FR" smtClean="0"/>
              <a:pPr/>
              <a:t>59</a:t>
            </a:fld>
            <a:endParaRPr lang="fr-FR" dirty="0"/>
          </a:p>
        </p:txBody>
      </p:sp>
    </p:spTree>
    <p:extLst>
      <p:ext uri="{BB962C8B-B14F-4D97-AF65-F5344CB8AC3E}">
        <p14:creationId xmlns:p14="http://schemas.microsoft.com/office/powerpoint/2010/main" val="17857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E4F23A6-CB22-4502-9E33-3FB1AC4E9DCC}"/>
              </a:ext>
            </a:extLst>
          </p:cNvPr>
          <p:cNvSpPr>
            <a:spLocks noGrp="1"/>
          </p:cNvSpPr>
          <p:nvPr>
            <p:ph type="sldNum" sz="quarter" idx="12"/>
          </p:nvPr>
        </p:nvSpPr>
        <p:spPr/>
        <p:txBody>
          <a:bodyPr/>
          <a:lstStyle/>
          <a:p>
            <a:fld id="{830C4335-9913-4F80-B9D7-EA4FD23BFB5C}" type="slidenum">
              <a:rPr lang="fr-FR" smtClean="0"/>
              <a:pPr/>
              <a:t>6</a:t>
            </a:fld>
            <a:endParaRPr lang="fr-FR" dirty="0"/>
          </a:p>
        </p:txBody>
      </p:sp>
    </p:spTree>
    <p:extLst>
      <p:ext uri="{BB962C8B-B14F-4D97-AF65-F5344CB8AC3E}">
        <p14:creationId xmlns:p14="http://schemas.microsoft.com/office/powerpoint/2010/main" val="2541769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4172937" cy="461665"/>
          </a:xfrm>
          <a:prstGeom prst="rect">
            <a:avLst/>
          </a:prstGeom>
          <a:noFill/>
        </p:spPr>
        <p:txBody>
          <a:bodyPr wrap="none" rtlCol="0">
            <a:spAutoFit/>
          </a:bodyPr>
          <a:lstStyle/>
          <a:p>
            <a:r>
              <a:rPr lang="en-US" sz="2400" b="1">
                <a:solidFill>
                  <a:schemeClr val="accent4"/>
                </a:solidFill>
              </a:rPr>
              <a:t>Comfort felt during negotiation</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5" name="Graphique 4">
            <a:extLst>
              <a:ext uri="{FF2B5EF4-FFF2-40B4-BE49-F238E27FC236}">
                <a16:creationId xmlns:a16="http://schemas.microsoft.com/office/drawing/2014/main" id="{0F836E97-F14D-49F8-A99D-07CFE73979F4}"/>
              </a:ext>
            </a:extLst>
          </p:cNvPr>
          <p:cNvGraphicFramePr>
            <a:graphicFrameLocks/>
          </p:cNvGraphicFramePr>
          <p:nvPr>
            <p:extLst>
              <p:ext uri="{D42A27DB-BD31-4B8C-83A1-F6EECF244321}">
                <p14:modId xmlns:p14="http://schemas.microsoft.com/office/powerpoint/2010/main" val="1273782023"/>
              </p:ext>
            </p:extLst>
          </p:nvPr>
        </p:nvGraphicFramePr>
        <p:xfrm>
          <a:off x="963463" y="2065816"/>
          <a:ext cx="9710114" cy="464023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e 6">
            <a:extLst>
              <a:ext uri="{FF2B5EF4-FFF2-40B4-BE49-F238E27FC236}">
                <a16:creationId xmlns:a16="http://schemas.microsoft.com/office/drawing/2014/main" id="{6E32582B-3354-416C-B0A7-E92B319F1955}"/>
              </a:ext>
            </a:extLst>
          </p:cNvPr>
          <p:cNvGrpSpPr/>
          <p:nvPr/>
        </p:nvGrpSpPr>
        <p:grpSpPr>
          <a:xfrm>
            <a:off x="4356804" y="2273084"/>
            <a:ext cx="1643200" cy="543487"/>
            <a:chOff x="5557118" y="2786387"/>
            <a:chExt cx="3377879" cy="1177942"/>
          </a:xfrm>
        </p:grpSpPr>
        <p:cxnSp>
          <p:nvCxnSpPr>
            <p:cNvPr id="21" name="Connecteur droit 20">
              <a:extLst>
                <a:ext uri="{FF2B5EF4-FFF2-40B4-BE49-F238E27FC236}">
                  <a16:creationId xmlns:a16="http://schemas.microsoft.com/office/drawing/2014/main" id="{A6E87174-8D65-4FCD-9448-2504AEDA7BC7}"/>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DB4EDCF6-CE1E-4945-8BE0-4A3160FD5E7E}"/>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23" name="ZoneTexte 3">
              <a:extLst>
                <a:ext uri="{FF2B5EF4-FFF2-40B4-BE49-F238E27FC236}">
                  <a16:creationId xmlns:a16="http://schemas.microsoft.com/office/drawing/2014/main" id="{5486316F-45DA-42B0-8B4B-55B1E3D218E3}"/>
                </a:ext>
              </a:extLst>
            </p:cNvPr>
            <p:cNvSpPr txBox="1"/>
            <p:nvPr/>
          </p:nvSpPr>
          <p:spPr>
            <a:xfrm>
              <a:off x="6755062" y="2786387"/>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24" name="Connecteur droit 23">
              <a:extLst>
                <a:ext uri="{FF2B5EF4-FFF2-40B4-BE49-F238E27FC236}">
                  <a16:creationId xmlns:a16="http://schemas.microsoft.com/office/drawing/2014/main" id="{1112CC85-94F2-408B-A36A-AAF3E89AEBCE}"/>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 name="Groupe 8">
            <a:extLst>
              <a:ext uri="{FF2B5EF4-FFF2-40B4-BE49-F238E27FC236}">
                <a16:creationId xmlns:a16="http://schemas.microsoft.com/office/drawing/2014/main" id="{095B0AA6-D725-4BD1-9717-178FE2DE454A}"/>
              </a:ext>
            </a:extLst>
          </p:cNvPr>
          <p:cNvGrpSpPr/>
          <p:nvPr/>
        </p:nvGrpSpPr>
        <p:grpSpPr>
          <a:xfrm>
            <a:off x="6579133" y="2275169"/>
            <a:ext cx="1643200" cy="542549"/>
            <a:chOff x="5557118" y="2788420"/>
            <a:chExt cx="3377879" cy="1175909"/>
          </a:xfrm>
        </p:grpSpPr>
        <p:cxnSp>
          <p:nvCxnSpPr>
            <p:cNvPr id="11" name="Connecteur droit 10">
              <a:extLst>
                <a:ext uri="{FF2B5EF4-FFF2-40B4-BE49-F238E27FC236}">
                  <a16:creationId xmlns:a16="http://schemas.microsoft.com/office/drawing/2014/main" id="{76407746-AF88-4E4A-B2B0-40DAAA95AAF2}"/>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8145D9B-B07D-44B6-AB08-985C164B93F4}"/>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15" name="ZoneTexte 3">
              <a:extLst>
                <a:ext uri="{FF2B5EF4-FFF2-40B4-BE49-F238E27FC236}">
                  <a16:creationId xmlns:a16="http://schemas.microsoft.com/office/drawing/2014/main" id="{4489C9A4-360E-4CE3-936F-F51A9EE39733}"/>
                </a:ext>
              </a:extLst>
            </p:cNvPr>
            <p:cNvSpPr txBox="1"/>
            <p:nvPr/>
          </p:nvSpPr>
          <p:spPr>
            <a:xfrm>
              <a:off x="6773681" y="2788420"/>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16" name="Connecteur droit 15">
              <a:extLst>
                <a:ext uri="{FF2B5EF4-FFF2-40B4-BE49-F238E27FC236}">
                  <a16:creationId xmlns:a16="http://schemas.microsoft.com/office/drawing/2014/main" id="{CB723EA6-B917-4A93-9D02-2F5A227A682F}"/>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sp>
        <p:nvSpPr>
          <p:cNvPr id="3" name="Espace réservé du numéro de diapositive 2">
            <a:extLst>
              <a:ext uri="{FF2B5EF4-FFF2-40B4-BE49-F238E27FC236}">
                <a16:creationId xmlns:a16="http://schemas.microsoft.com/office/drawing/2014/main" id="{CC11D109-B83B-49E2-96A4-88334CAFDCD2}"/>
              </a:ext>
            </a:extLst>
          </p:cNvPr>
          <p:cNvSpPr>
            <a:spLocks noGrp="1"/>
          </p:cNvSpPr>
          <p:nvPr>
            <p:ph type="sldNum" sz="quarter" idx="12"/>
          </p:nvPr>
        </p:nvSpPr>
        <p:spPr/>
        <p:txBody>
          <a:bodyPr/>
          <a:lstStyle/>
          <a:p>
            <a:fld id="{830C4335-9913-4F80-B9D7-EA4FD23BFB5C}" type="slidenum">
              <a:rPr lang="fr-FR" smtClean="0"/>
              <a:pPr/>
              <a:t>60</a:t>
            </a:fld>
            <a:endParaRPr lang="fr-FR" dirty="0"/>
          </a:p>
        </p:txBody>
      </p:sp>
    </p:spTree>
    <p:extLst>
      <p:ext uri="{BB962C8B-B14F-4D97-AF65-F5344CB8AC3E}">
        <p14:creationId xmlns:p14="http://schemas.microsoft.com/office/powerpoint/2010/main" val="960569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51126" cy="461665"/>
          </a:xfrm>
          <a:prstGeom prst="rect">
            <a:avLst/>
          </a:prstGeom>
          <a:noFill/>
        </p:spPr>
        <p:txBody>
          <a:bodyPr wrap="none" rtlCol="0">
            <a:spAutoFit/>
          </a:bodyPr>
          <a:lstStyle/>
          <a:p>
            <a:r>
              <a:rPr lang="en-US" sz="2400" b="1" dirty="0">
                <a:solidFill>
                  <a:schemeClr val="accent4"/>
                </a:solidFill>
              </a:rPr>
              <a:t>Appreciation of the negotiator’s agent</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25" name="Graphique 24">
            <a:extLst>
              <a:ext uri="{FF2B5EF4-FFF2-40B4-BE49-F238E27FC236}">
                <a16:creationId xmlns:a16="http://schemas.microsoft.com/office/drawing/2014/main" id="{7567D5A7-1340-447D-9C9E-B5C382F34A89}"/>
              </a:ext>
            </a:extLst>
          </p:cNvPr>
          <p:cNvGraphicFramePr>
            <a:graphicFrameLocks/>
          </p:cNvGraphicFramePr>
          <p:nvPr>
            <p:extLst>
              <p:ext uri="{D42A27DB-BD31-4B8C-83A1-F6EECF244321}">
                <p14:modId xmlns:p14="http://schemas.microsoft.com/office/powerpoint/2010/main" val="1302549612"/>
              </p:ext>
            </p:extLst>
          </p:nvPr>
        </p:nvGraphicFramePr>
        <p:xfrm>
          <a:off x="1521561" y="2311400"/>
          <a:ext cx="9000389" cy="4239571"/>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e 25">
            <a:extLst>
              <a:ext uri="{FF2B5EF4-FFF2-40B4-BE49-F238E27FC236}">
                <a16:creationId xmlns:a16="http://schemas.microsoft.com/office/drawing/2014/main" id="{D1D6EC40-EF59-4056-B285-BD50E6BA5504}"/>
              </a:ext>
            </a:extLst>
          </p:cNvPr>
          <p:cNvGrpSpPr/>
          <p:nvPr/>
        </p:nvGrpSpPr>
        <p:grpSpPr>
          <a:xfrm>
            <a:off x="4708523" y="2440090"/>
            <a:ext cx="3353916" cy="457891"/>
            <a:chOff x="1765139" y="3315990"/>
            <a:chExt cx="2940705" cy="621331"/>
          </a:xfrm>
        </p:grpSpPr>
        <p:grpSp>
          <p:nvGrpSpPr>
            <p:cNvPr id="27" name="Groupe 26">
              <a:extLst>
                <a:ext uri="{FF2B5EF4-FFF2-40B4-BE49-F238E27FC236}">
                  <a16:creationId xmlns:a16="http://schemas.microsoft.com/office/drawing/2014/main" id="{AD00055C-ED13-4411-AF27-BC7FA049758C}"/>
                </a:ext>
              </a:extLst>
            </p:cNvPr>
            <p:cNvGrpSpPr/>
            <p:nvPr/>
          </p:nvGrpSpPr>
          <p:grpSpPr>
            <a:xfrm>
              <a:off x="1765139" y="3315990"/>
              <a:ext cx="1250066" cy="619402"/>
              <a:chOff x="5557118" y="3165678"/>
              <a:chExt cx="3377879" cy="798651"/>
            </a:xfrm>
          </p:grpSpPr>
          <p:cxnSp>
            <p:nvCxnSpPr>
              <p:cNvPr id="38" name="Connecteur droit 37">
                <a:extLst>
                  <a:ext uri="{FF2B5EF4-FFF2-40B4-BE49-F238E27FC236}">
                    <a16:creationId xmlns:a16="http://schemas.microsoft.com/office/drawing/2014/main" id="{1A64C7CB-5BFD-4D1D-AA72-DC293DC98BA6}"/>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C2DDA14-88F1-442D-965B-7A6F070C1F41}"/>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40" name="ZoneTexte 3">
                <a:extLst>
                  <a:ext uri="{FF2B5EF4-FFF2-40B4-BE49-F238E27FC236}">
                    <a16:creationId xmlns:a16="http://schemas.microsoft.com/office/drawing/2014/main" id="{2FF055C8-00E7-4CAC-A9C7-704D30401791}"/>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41" name="Connecteur droit 40">
                <a:extLst>
                  <a:ext uri="{FF2B5EF4-FFF2-40B4-BE49-F238E27FC236}">
                    <a16:creationId xmlns:a16="http://schemas.microsoft.com/office/drawing/2014/main" id="{ADED9E6C-8D36-41B8-9589-1FE3B1E7807B}"/>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 name="Groupe 28">
              <a:extLst>
                <a:ext uri="{FF2B5EF4-FFF2-40B4-BE49-F238E27FC236}">
                  <a16:creationId xmlns:a16="http://schemas.microsoft.com/office/drawing/2014/main" id="{39D9B085-B08E-47E6-8E24-1902C7F63238}"/>
                </a:ext>
              </a:extLst>
            </p:cNvPr>
            <p:cNvGrpSpPr/>
            <p:nvPr/>
          </p:nvGrpSpPr>
          <p:grpSpPr>
            <a:xfrm>
              <a:off x="3455778" y="3317919"/>
              <a:ext cx="1250066" cy="619402"/>
              <a:chOff x="5557118" y="3165678"/>
              <a:chExt cx="3377879" cy="798651"/>
            </a:xfrm>
          </p:grpSpPr>
          <p:cxnSp>
            <p:nvCxnSpPr>
              <p:cNvPr id="30" name="Connecteur droit 29">
                <a:extLst>
                  <a:ext uri="{FF2B5EF4-FFF2-40B4-BE49-F238E27FC236}">
                    <a16:creationId xmlns:a16="http://schemas.microsoft.com/office/drawing/2014/main" id="{0A7AB519-B1D7-460F-A08D-6AE1526B84D5}"/>
                  </a:ext>
                </a:extLst>
              </p:cNvPr>
              <p:cNvCxnSpPr>
                <a:cxnSpLocks/>
              </p:cNvCxnSpPr>
              <p:nvPr/>
            </p:nvCxnSpPr>
            <p:spPr>
              <a:xfrm>
                <a:off x="5557118" y="3639399"/>
                <a:ext cx="33778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70F134F-50D7-436E-A789-C1C45F2D4746}"/>
                  </a:ext>
                </a:extLst>
              </p:cNvPr>
              <p:cNvCxnSpPr>
                <a:cxnSpLocks/>
              </p:cNvCxnSpPr>
              <p:nvPr/>
            </p:nvCxnSpPr>
            <p:spPr>
              <a:xfrm>
                <a:off x="8934997" y="3639399"/>
                <a:ext cx="0" cy="324930"/>
              </a:xfrm>
              <a:prstGeom prst="line">
                <a:avLst/>
              </a:prstGeom>
              <a:ln w="19050"/>
            </p:spPr>
            <p:style>
              <a:lnRef idx="1">
                <a:schemeClr val="dk1"/>
              </a:lnRef>
              <a:fillRef idx="0">
                <a:schemeClr val="dk1"/>
              </a:fillRef>
              <a:effectRef idx="0">
                <a:schemeClr val="dk1"/>
              </a:effectRef>
              <a:fontRef idx="minor">
                <a:schemeClr val="tx1"/>
              </a:fontRef>
            </p:style>
          </p:cxnSp>
          <p:sp>
            <p:nvSpPr>
              <p:cNvPr id="32" name="ZoneTexte 3">
                <a:extLst>
                  <a:ext uri="{FF2B5EF4-FFF2-40B4-BE49-F238E27FC236}">
                    <a16:creationId xmlns:a16="http://schemas.microsoft.com/office/drawing/2014/main" id="{CFA3342F-7265-4DDF-9881-C7E7BA39633E}"/>
                  </a:ext>
                </a:extLst>
              </p:cNvPr>
              <p:cNvSpPr txBox="1"/>
              <p:nvPr/>
            </p:nvSpPr>
            <p:spPr>
              <a:xfrm>
                <a:off x="6690218" y="3165678"/>
                <a:ext cx="944754" cy="397237"/>
              </a:xfrm>
              <a:prstGeom prst="rect">
                <a:avLst/>
              </a:prstGeom>
              <a:ln w="19050">
                <a:noFill/>
              </a:ln>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fr-FR" sz="1800" b="1" dirty="0"/>
                  <a:t>*</a:t>
                </a:r>
              </a:p>
            </p:txBody>
          </p:sp>
          <p:cxnSp>
            <p:nvCxnSpPr>
              <p:cNvPr id="33" name="Connecteur droit 32">
                <a:extLst>
                  <a:ext uri="{FF2B5EF4-FFF2-40B4-BE49-F238E27FC236}">
                    <a16:creationId xmlns:a16="http://schemas.microsoft.com/office/drawing/2014/main" id="{6CFBC242-F4BE-4F31-8B05-2C1FBEA1B062}"/>
                  </a:ext>
                </a:extLst>
              </p:cNvPr>
              <p:cNvCxnSpPr>
                <a:cxnSpLocks/>
              </p:cNvCxnSpPr>
              <p:nvPr/>
            </p:nvCxnSpPr>
            <p:spPr>
              <a:xfrm>
                <a:off x="5557118" y="3639399"/>
                <a:ext cx="0" cy="32493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3" name="Espace réservé du numéro de diapositive 2">
            <a:extLst>
              <a:ext uri="{FF2B5EF4-FFF2-40B4-BE49-F238E27FC236}">
                <a16:creationId xmlns:a16="http://schemas.microsoft.com/office/drawing/2014/main" id="{1CAB33DC-1028-4631-8367-93946492AE64}"/>
              </a:ext>
            </a:extLst>
          </p:cNvPr>
          <p:cNvSpPr>
            <a:spLocks noGrp="1"/>
          </p:cNvSpPr>
          <p:nvPr>
            <p:ph type="sldNum" sz="quarter" idx="12"/>
          </p:nvPr>
        </p:nvSpPr>
        <p:spPr/>
        <p:txBody>
          <a:bodyPr/>
          <a:lstStyle/>
          <a:p>
            <a:fld id="{830C4335-9913-4F80-B9D7-EA4FD23BFB5C}" type="slidenum">
              <a:rPr lang="fr-FR" smtClean="0"/>
              <a:pPr/>
              <a:t>61</a:t>
            </a:fld>
            <a:endParaRPr lang="fr-FR" dirty="0"/>
          </a:p>
        </p:txBody>
      </p:sp>
    </p:spTree>
    <p:extLst>
      <p:ext uri="{BB962C8B-B14F-4D97-AF65-F5344CB8AC3E}">
        <p14:creationId xmlns:p14="http://schemas.microsoft.com/office/powerpoint/2010/main" val="181032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RESULTS:</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p:txBody>
          <a:bodyPr/>
          <a:lstStyle/>
          <a:p>
            <a:fld id="{830C4335-9913-4F80-B9D7-EA4FD23BFB5C}" type="slidenum">
              <a:rPr lang="fr-FR" smtClean="0"/>
              <a:pPr/>
              <a:t>62</a:t>
            </a:fld>
            <a:endParaRPr lang="fr-FR" dirty="0"/>
          </a:p>
        </p:txBody>
      </p:sp>
      <p:graphicFrame>
        <p:nvGraphicFramePr>
          <p:cNvPr id="73" name="Chart 5">
            <a:extLst>
              <a:ext uri="{FF2B5EF4-FFF2-40B4-BE49-F238E27FC236}">
                <a16:creationId xmlns:a16="http://schemas.microsoft.com/office/drawing/2014/main" id="{DBDAC741-4AA9-4CCA-B31C-E40360611E3E}"/>
              </a:ext>
            </a:extLst>
          </p:cNvPr>
          <p:cNvGraphicFramePr/>
          <p:nvPr>
            <p:extLst>
              <p:ext uri="{D42A27DB-BD31-4B8C-83A1-F6EECF244321}">
                <p14:modId xmlns:p14="http://schemas.microsoft.com/office/powerpoint/2010/main" val="1230357007"/>
              </p:ext>
            </p:extLst>
          </p:nvPr>
        </p:nvGraphicFramePr>
        <p:xfrm>
          <a:off x="5193722" y="1111202"/>
          <a:ext cx="1804555" cy="16302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6">
            <a:extLst>
              <a:ext uri="{FF2B5EF4-FFF2-40B4-BE49-F238E27FC236}">
                <a16:creationId xmlns:a16="http://schemas.microsoft.com/office/drawing/2014/main" id="{E0CA2717-D95C-4B5F-B298-7359528B9309}"/>
              </a:ext>
            </a:extLst>
          </p:cNvPr>
          <p:cNvGraphicFramePr/>
          <p:nvPr>
            <p:extLst>
              <p:ext uri="{D42A27DB-BD31-4B8C-83A1-F6EECF244321}">
                <p14:modId xmlns:p14="http://schemas.microsoft.com/office/powerpoint/2010/main" val="3608871660"/>
              </p:ext>
            </p:extLst>
          </p:nvPr>
        </p:nvGraphicFramePr>
        <p:xfrm>
          <a:off x="401298" y="3085745"/>
          <a:ext cx="1536122" cy="1024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6" name="Chart 8">
            <a:extLst>
              <a:ext uri="{FF2B5EF4-FFF2-40B4-BE49-F238E27FC236}">
                <a16:creationId xmlns:a16="http://schemas.microsoft.com/office/drawing/2014/main" id="{901B8533-679D-4193-A21E-8009AE82E9E5}"/>
              </a:ext>
            </a:extLst>
          </p:cNvPr>
          <p:cNvGraphicFramePr/>
          <p:nvPr>
            <p:extLst>
              <p:ext uri="{D42A27DB-BD31-4B8C-83A1-F6EECF244321}">
                <p14:modId xmlns:p14="http://schemas.microsoft.com/office/powerpoint/2010/main" val="1035611915"/>
              </p:ext>
            </p:extLst>
          </p:nvPr>
        </p:nvGraphicFramePr>
        <p:xfrm>
          <a:off x="5320959" y="3083597"/>
          <a:ext cx="1536122" cy="1024081"/>
        </p:xfrm>
        <a:graphic>
          <a:graphicData uri="http://schemas.openxmlformats.org/drawingml/2006/chart">
            <c:chart xmlns:c="http://schemas.openxmlformats.org/drawingml/2006/chart" xmlns:r="http://schemas.openxmlformats.org/officeDocument/2006/relationships" r:id="rId5"/>
          </a:graphicData>
        </a:graphic>
      </p:graphicFrame>
      <p:grpSp>
        <p:nvGrpSpPr>
          <p:cNvPr id="79" name="Group 12">
            <a:extLst>
              <a:ext uri="{FF2B5EF4-FFF2-40B4-BE49-F238E27FC236}">
                <a16:creationId xmlns:a16="http://schemas.microsoft.com/office/drawing/2014/main" id="{D5E17D0B-6208-42FB-9DC8-1C1DF852A73F}"/>
              </a:ext>
            </a:extLst>
          </p:cNvPr>
          <p:cNvGrpSpPr/>
          <p:nvPr/>
        </p:nvGrpSpPr>
        <p:grpSpPr>
          <a:xfrm>
            <a:off x="63070" y="4215558"/>
            <a:ext cx="2211790" cy="2490490"/>
            <a:chOff x="8274023" y="1123112"/>
            <a:chExt cx="2960627" cy="3181555"/>
          </a:xfrm>
        </p:grpSpPr>
        <p:sp>
          <p:nvSpPr>
            <p:cNvPr id="103" name="TextBox 13">
              <a:extLst>
                <a:ext uri="{FF2B5EF4-FFF2-40B4-BE49-F238E27FC236}">
                  <a16:creationId xmlns:a16="http://schemas.microsoft.com/office/drawing/2014/main" id="{4F2C356C-6992-498B-B41C-A44F4532F458}"/>
                </a:ext>
              </a:extLst>
            </p:cNvPr>
            <p:cNvSpPr txBox="1"/>
            <p:nvPr/>
          </p:nvSpPr>
          <p:spPr>
            <a:xfrm>
              <a:off x="8274023" y="1123112"/>
              <a:ext cx="293708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Behaviors of dominance</a:t>
              </a:r>
            </a:p>
          </p:txBody>
        </p:sp>
        <p:sp>
          <p:nvSpPr>
            <p:cNvPr id="104" name="TextBox 14">
              <a:extLst>
                <a:ext uri="{FF2B5EF4-FFF2-40B4-BE49-F238E27FC236}">
                  <a16:creationId xmlns:a16="http://schemas.microsoft.com/office/drawing/2014/main" id="{0D81E77E-D82F-4FFD-A274-981CC4AD56D0}"/>
                </a:ext>
              </a:extLst>
            </p:cNvPr>
            <p:cNvSpPr txBox="1"/>
            <p:nvPr/>
          </p:nvSpPr>
          <p:spPr>
            <a:xfrm>
              <a:off x="8305356" y="2063548"/>
              <a:ext cx="2929294"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Demand, concession, self centeredness</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rgbClr val="FF0000"/>
                  </a:solidFill>
                </a:rPr>
                <a:t>Lead of negotiation</a:t>
              </a:r>
            </a:p>
            <a:p>
              <a:pPr marL="285750" indent="-285750">
                <a:buFont typeface="Arial" panose="020B0604020202020204" pitchFamily="34" charset="0"/>
                <a:buChar char="•"/>
              </a:pPr>
              <a:endParaRPr lang="en-US" dirty="0">
                <a:solidFill>
                  <a:schemeClr val="tx1">
                    <a:lumMod val="65000"/>
                    <a:lumOff val="35000"/>
                  </a:schemeClr>
                </a:solidFill>
              </a:endParaRPr>
            </a:p>
          </p:txBody>
        </p:sp>
      </p:grpSp>
      <p:cxnSp>
        <p:nvCxnSpPr>
          <p:cNvPr id="84" name="Connector: Elbow 28">
            <a:extLst>
              <a:ext uri="{FF2B5EF4-FFF2-40B4-BE49-F238E27FC236}">
                <a16:creationId xmlns:a16="http://schemas.microsoft.com/office/drawing/2014/main" id="{40AA46BA-4F83-4DAE-9CBF-264C29DB3EA0}"/>
              </a:ext>
            </a:extLst>
          </p:cNvPr>
          <p:cNvCxnSpPr>
            <a:cxnSpLocks/>
          </p:cNvCxnSpPr>
          <p:nvPr/>
        </p:nvCxnSpPr>
        <p:spPr>
          <a:xfrm>
            <a:off x="7699231" y="1926311"/>
            <a:ext cx="3465145" cy="861256"/>
          </a:xfrm>
          <a:prstGeom prst="bentConnector3">
            <a:avLst>
              <a:gd name="adj1" fmla="val 9941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32">
            <a:extLst>
              <a:ext uri="{FF2B5EF4-FFF2-40B4-BE49-F238E27FC236}">
                <a16:creationId xmlns:a16="http://schemas.microsoft.com/office/drawing/2014/main" id="{F6E638C8-43AB-4B21-A093-D8A26D41F791}"/>
              </a:ext>
            </a:extLst>
          </p:cNvPr>
          <p:cNvCxnSpPr>
            <a:cxnSpLocks/>
          </p:cNvCxnSpPr>
          <p:nvPr/>
        </p:nvCxnSpPr>
        <p:spPr>
          <a:xfrm>
            <a:off x="7220528" y="1926310"/>
            <a:ext cx="1380981" cy="992328"/>
          </a:xfrm>
          <a:prstGeom prst="bentConnector3">
            <a:avLst>
              <a:gd name="adj1" fmla="val 10050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34">
            <a:extLst>
              <a:ext uri="{FF2B5EF4-FFF2-40B4-BE49-F238E27FC236}">
                <a16:creationId xmlns:a16="http://schemas.microsoft.com/office/drawing/2014/main" id="{17DF1703-880C-4047-8F9A-8DC045AF461F}"/>
              </a:ext>
            </a:extLst>
          </p:cNvPr>
          <p:cNvCxnSpPr>
            <a:cxnSpLocks/>
            <a:stCxn id="73" idx="2"/>
            <a:endCxn id="76" idx="0"/>
          </p:cNvCxnSpPr>
          <p:nvPr/>
        </p:nvCxnSpPr>
        <p:spPr>
          <a:xfrm flipH="1">
            <a:off x="6089020" y="2741420"/>
            <a:ext cx="6979" cy="34217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Connector: Elbow 37">
            <a:extLst>
              <a:ext uri="{FF2B5EF4-FFF2-40B4-BE49-F238E27FC236}">
                <a16:creationId xmlns:a16="http://schemas.microsoft.com/office/drawing/2014/main" id="{33F2E0C3-8C7A-41F5-BD0D-B78F8BE066ED}"/>
              </a:ext>
            </a:extLst>
          </p:cNvPr>
          <p:cNvCxnSpPr>
            <a:cxnSpLocks/>
          </p:cNvCxnSpPr>
          <p:nvPr/>
        </p:nvCxnSpPr>
        <p:spPr>
          <a:xfrm rot="10800000" flipV="1">
            <a:off x="3618913" y="1919380"/>
            <a:ext cx="1531971" cy="1050886"/>
          </a:xfrm>
          <a:prstGeom prst="bentConnector3">
            <a:avLst>
              <a:gd name="adj1" fmla="val 10007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Connector: Elbow 40">
            <a:extLst>
              <a:ext uri="{FF2B5EF4-FFF2-40B4-BE49-F238E27FC236}">
                <a16:creationId xmlns:a16="http://schemas.microsoft.com/office/drawing/2014/main" id="{71925B4F-86F6-44A3-BABB-D07D989B3B67}"/>
              </a:ext>
            </a:extLst>
          </p:cNvPr>
          <p:cNvCxnSpPr>
            <a:cxnSpLocks/>
          </p:cNvCxnSpPr>
          <p:nvPr/>
        </p:nvCxnSpPr>
        <p:spPr>
          <a:xfrm flipV="1">
            <a:off x="1239656" y="1919382"/>
            <a:ext cx="2774657" cy="999256"/>
          </a:xfrm>
          <a:prstGeom prst="bentConnector3">
            <a:avLst>
              <a:gd name="adj1" fmla="val 23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9" name="Oval 60">
            <a:extLst>
              <a:ext uri="{FF2B5EF4-FFF2-40B4-BE49-F238E27FC236}">
                <a16:creationId xmlns:a16="http://schemas.microsoft.com/office/drawing/2014/main" id="{95B31AC4-F58E-40CB-A382-5850FFFEC2D4}"/>
              </a:ext>
            </a:extLst>
          </p:cNvPr>
          <p:cNvSpPr/>
          <p:nvPr/>
        </p:nvSpPr>
        <p:spPr>
          <a:xfrm>
            <a:off x="5578061" y="1408569"/>
            <a:ext cx="1035482" cy="103548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90" name="Oval 61">
            <a:extLst>
              <a:ext uri="{FF2B5EF4-FFF2-40B4-BE49-F238E27FC236}">
                <a16:creationId xmlns:a16="http://schemas.microsoft.com/office/drawing/2014/main" id="{8FC3BE07-C3C9-465A-A39D-5DC5E0DA8357}"/>
              </a:ext>
            </a:extLst>
          </p:cNvPr>
          <p:cNvSpPr/>
          <p:nvPr/>
        </p:nvSpPr>
        <p:spPr>
          <a:xfrm>
            <a:off x="862109" y="329092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solidFill>
                  <a:schemeClr val="tx1"/>
                </a:solidFill>
                <a:latin typeface="Open Sans" panose="020B0606030504020204"/>
              </a:rPr>
              <a:t>1</a:t>
            </a:r>
          </a:p>
        </p:txBody>
      </p:sp>
      <p:grpSp>
        <p:nvGrpSpPr>
          <p:cNvPr id="105" name="Groupe 104">
            <a:extLst>
              <a:ext uri="{FF2B5EF4-FFF2-40B4-BE49-F238E27FC236}">
                <a16:creationId xmlns:a16="http://schemas.microsoft.com/office/drawing/2014/main" id="{A468857A-487C-4764-9E96-52C381A8D724}"/>
              </a:ext>
            </a:extLst>
          </p:cNvPr>
          <p:cNvGrpSpPr/>
          <p:nvPr/>
        </p:nvGrpSpPr>
        <p:grpSpPr>
          <a:xfrm>
            <a:off x="10370824" y="3091819"/>
            <a:ext cx="1536122" cy="1024081"/>
            <a:chOff x="3756604" y="3310662"/>
            <a:chExt cx="1536122" cy="1024081"/>
          </a:xfrm>
        </p:grpSpPr>
        <p:graphicFrame>
          <p:nvGraphicFramePr>
            <p:cNvPr id="75" name="Chart 7">
              <a:extLst>
                <a:ext uri="{FF2B5EF4-FFF2-40B4-BE49-F238E27FC236}">
                  <a16:creationId xmlns:a16="http://schemas.microsoft.com/office/drawing/2014/main" id="{E39D9AD6-F4C5-49D0-9016-FB541C231953}"/>
                </a:ext>
              </a:extLst>
            </p:cNvPr>
            <p:cNvGraphicFramePr/>
            <p:nvPr>
              <p:extLst>
                <p:ext uri="{D42A27DB-BD31-4B8C-83A1-F6EECF244321}">
                  <p14:modId xmlns:p14="http://schemas.microsoft.com/office/powerpoint/2010/main" val="2283788736"/>
                </p:ext>
              </p:extLst>
            </p:nvPr>
          </p:nvGraphicFramePr>
          <p:xfrm>
            <a:off x="3756604" y="3310662"/>
            <a:ext cx="1536122" cy="1024081"/>
          </p:xfrm>
          <a:graphic>
            <a:graphicData uri="http://schemas.openxmlformats.org/drawingml/2006/chart">
              <c:chart xmlns:c="http://schemas.openxmlformats.org/drawingml/2006/chart" xmlns:r="http://schemas.openxmlformats.org/officeDocument/2006/relationships" r:id="rId6"/>
            </a:graphicData>
          </a:graphic>
        </p:graphicFrame>
        <p:sp>
          <p:nvSpPr>
            <p:cNvPr id="91" name="Oval 62">
              <a:extLst>
                <a:ext uri="{FF2B5EF4-FFF2-40B4-BE49-F238E27FC236}">
                  <a16:creationId xmlns:a16="http://schemas.microsoft.com/office/drawing/2014/main" id="{D62A3379-C8B8-4A1A-B572-74B1B74A8474}"/>
                </a:ext>
              </a:extLst>
            </p:cNvPr>
            <p:cNvSpPr/>
            <p:nvPr/>
          </p:nvSpPr>
          <p:spPr>
            <a:xfrm>
              <a:off x="4217512"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5</a:t>
              </a:r>
            </a:p>
          </p:txBody>
        </p:sp>
      </p:grpSp>
      <p:sp>
        <p:nvSpPr>
          <p:cNvPr id="92" name="Oval 63">
            <a:extLst>
              <a:ext uri="{FF2B5EF4-FFF2-40B4-BE49-F238E27FC236}">
                <a16:creationId xmlns:a16="http://schemas.microsoft.com/office/drawing/2014/main" id="{F7650BE1-0B39-49F2-9997-B6E312D27746}"/>
              </a:ext>
            </a:extLst>
          </p:cNvPr>
          <p:cNvSpPr/>
          <p:nvPr/>
        </p:nvSpPr>
        <p:spPr>
          <a:xfrm>
            <a:off x="5781966" y="3288781"/>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3</a:t>
            </a:r>
          </a:p>
        </p:txBody>
      </p:sp>
      <p:grpSp>
        <p:nvGrpSpPr>
          <p:cNvPr id="106" name="Groupe 105">
            <a:extLst>
              <a:ext uri="{FF2B5EF4-FFF2-40B4-BE49-F238E27FC236}">
                <a16:creationId xmlns:a16="http://schemas.microsoft.com/office/drawing/2014/main" id="{8DF95F9B-24AB-4720-9EF0-E7FF2BA7F425}"/>
              </a:ext>
            </a:extLst>
          </p:cNvPr>
          <p:cNvGrpSpPr/>
          <p:nvPr/>
        </p:nvGrpSpPr>
        <p:grpSpPr>
          <a:xfrm>
            <a:off x="2821613" y="3096312"/>
            <a:ext cx="1536122" cy="1024081"/>
            <a:chOff x="6899276" y="3310662"/>
            <a:chExt cx="1536122" cy="1024081"/>
          </a:xfrm>
        </p:grpSpPr>
        <p:graphicFrame>
          <p:nvGraphicFramePr>
            <p:cNvPr id="77" name="Chart 9">
              <a:extLst>
                <a:ext uri="{FF2B5EF4-FFF2-40B4-BE49-F238E27FC236}">
                  <a16:creationId xmlns:a16="http://schemas.microsoft.com/office/drawing/2014/main" id="{EB149560-7FF4-4E61-A98F-FC3A64D10B62}"/>
                </a:ext>
              </a:extLst>
            </p:cNvPr>
            <p:cNvGraphicFramePr/>
            <p:nvPr>
              <p:extLst>
                <p:ext uri="{D42A27DB-BD31-4B8C-83A1-F6EECF244321}">
                  <p14:modId xmlns:p14="http://schemas.microsoft.com/office/powerpoint/2010/main" val="2105746802"/>
                </p:ext>
              </p:extLst>
            </p:nvPr>
          </p:nvGraphicFramePr>
          <p:xfrm>
            <a:off x="6899276" y="3310662"/>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93" name="Oval 64">
              <a:extLst>
                <a:ext uri="{FF2B5EF4-FFF2-40B4-BE49-F238E27FC236}">
                  <a16:creationId xmlns:a16="http://schemas.microsoft.com/office/drawing/2014/main" id="{51392E2D-ED35-4CDD-9EB9-DA0985A8D1C1}"/>
                </a:ext>
              </a:extLst>
            </p:cNvPr>
            <p:cNvSpPr/>
            <p:nvPr/>
          </p:nvSpPr>
          <p:spPr>
            <a:xfrm>
              <a:off x="7360381" y="3515846"/>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2</a:t>
              </a:r>
            </a:p>
          </p:txBody>
        </p:sp>
      </p:grpSp>
      <p:grpSp>
        <p:nvGrpSpPr>
          <p:cNvPr id="107" name="Groupe 106">
            <a:extLst>
              <a:ext uri="{FF2B5EF4-FFF2-40B4-BE49-F238E27FC236}">
                <a16:creationId xmlns:a16="http://schemas.microsoft.com/office/drawing/2014/main" id="{758E082C-1378-4DB8-86F2-29439D0FB921}"/>
              </a:ext>
            </a:extLst>
          </p:cNvPr>
          <p:cNvGrpSpPr/>
          <p:nvPr/>
        </p:nvGrpSpPr>
        <p:grpSpPr>
          <a:xfrm>
            <a:off x="7845709" y="3091820"/>
            <a:ext cx="1536122" cy="1024081"/>
            <a:chOff x="7123146" y="3318885"/>
            <a:chExt cx="1536122" cy="1024081"/>
          </a:xfrm>
        </p:grpSpPr>
        <p:graphicFrame>
          <p:nvGraphicFramePr>
            <p:cNvPr id="78" name="Chart 10">
              <a:extLst>
                <a:ext uri="{FF2B5EF4-FFF2-40B4-BE49-F238E27FC236}">
                  <a16:creationId xmlns:a16="http://schemas.microsoft.com/office/drawing/2014/main" id="{3CB79077-17C5-443D-9C40-BA9AD7B82B5D}"/>
                </a:ext>
              </a:extLst>
            </p:cNvPr>
            <p:cNvGraphicFramePr/>
            <p:nvPr>
              <p:extLst>
                <p:ext uri="{D42A27DB-BD31-4B8C-83A1-F6EECF244321}">
                  <p14:modId xmlns:p14="http://schemas.microsoft.com/office/powerpoint/2010/main" val="279114717"/>
                </p:ext>
              </p:extLst>
            </p:nvPr>
          </p:nvGraphicFramePr>
          <p:xfrm>
            <a:off x="7123146" y="3318885"/>
            <a:ext cx="1536122" cy="1024081"/>
          </p:xfrm>
          <a:graphic>
            <a:graphicData uri="http://schemas.openxmlformats.org/drawingml/2006/chart">
              <c:chart xmlns:c="http://schemas.openxmlformats.org/drawingml/2006/chart" xmlns:r="http://schemas.openxmlformats.org/officeDocument/2006/relationships" r:id="rId8"/>
            </a:graphicData>
          </a:graphic>
        </p:graphicFrame>
        <p:sp>
          <p:nvSpPr>
            <p:cNvPr id="94" name="Oval 65">
              <a:extLst>
                <a:ext uri="{FF2B5EF4-FFF2-40B4-BE49-F238E27FC236}">
                  <a16:creationId xmlns:a16="http://schemas.microsoft.com/office/drawing/2014/main" id="{8FB27C51-D949-403D-B53E-A7FE065934BB}"/>
                </a:ext>
              </a:extLst>
            </p:cNvPr>
            <p:cNvSpPr/>
            <p:nvPr/>
          </p:nvSpPr>
          <p:spPr>
            <a:xfrm>
              <a:off x="7584350" y="3524069"/>
              <a:ext cx="613712" cy="613712"/>
            </a:xfrm>
            <a:prstGeom prst="ellipse">
              <a:avLst/>
            </a:prstGeom>
            <a:solidFill>
              <a:schemeClr val="bg2"/>
            </a:solidFill>
          </p:spPr>
          <p:style>
            <a:lnRef idx="0">
              <a:schemeClr val="accent4"/>
            </a:lnRef>
            <a:fillRef idx="3">
              <a:schemeClr val="accent4"/>
            </a:fillRef>
            <a:effectRef idx="3">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en-US" sz="2800" b="1" dirty="0">
                  <a:solidFill>
                    <a:prstClr val="black"/>
                  </a:solidFill>
                  <a:latin typeface="Open Sans" panose="020B0606030504020204"/>
                </a:rPr>
                <a:t>4</a:t>
              </a:r>
            </a:p>
          </p:txBody>
        </p:sp>
      </p:grpSp>
      <p:grpSp>
        <p:nvGrpSpPr>
          <p:cNvPr id="117" name="Groupe 116">
            <a:extLst>
              <a:ext uri="{FF2B5EF4-FFF2-40B4-BE49-F238E27FC236}">
                <a16:creationId xmlns:a16="http://schemas.microsoft.com/office/drawing/2014/main" id="{ECABAEB3-C9D0-43DC-8FA7-A8994AC6DD2C}"/>
              </a:ext>
            </a:extLst>
          </p:cNvPr>
          <p:cNvGrpSpPr/>
          <p:nvPr/>
        </p:nvGrpSpPr>
        <p:grpSpPr>
          <a:xfrm>
            <a:off x="5535221" y="1541189"/>
            <a:ext cx="1151763" cy="839895"/>
            <a:chOff x="2349935" y="1491410"/>
            <a:chExt cx="1432198" cy="1101161"/>
          </a:xfrm>
        </p:grpSpPr>
        <p:pic>
          <p:nvPicPr>
            <p:cNvPr id="118" name="Image 117">
              <a:extLst>
                <a:ext uri="{FF2B5EF4-FFF2-40B4-BE49-F238E27FC236}">
                  <a16:creationId xmlns:a16="http://schemas.microsoft.com/office/drawing/2014/main" id="{237448E2-5FEA-4392-A4B6-CAD37421DE11}"/>
                </a:ext>
              </a:extLst>
            </p:cNvPr>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119" name="Image 118">
              <a:extLst>
                <a:ext uri="{FF2B5EF4-FFF2-40B4-BE49-F238E27FC236}">
                  <a16:creationId xmlns:a16="http://schemas.microsoft.com/office/drawing/2014/main" id="{5BAC2446-A757-4FD4-9328-E5BFC1BAA642}"/>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grpSp>
        <p:nvGrpSpPr>
          <p:cNvPr id="46" name="Group 12">
            <a:extLst>
              <a:ext uri="{FF2B5EF4-FFF2-40B4-BE49-F238E27FC236}">
                <a16:creationId xmlns:a16="http://schemas.microsoft.com/office/drawing/2014/main" id="{D013FABF-8083-4F5C-986C-36E6AA6FDB92}"/>
              </a:ext>
            </a:extLst>
          </p:cNvPr>
          <p:cNvGrpSpPr/>
          <p:nvPr/>
        </p:nvGrpSpPr>
        <p:grpSpPr>
          <a:xfrm>
            <a:off x="2397599" y="4230940"/>
            <a:ext cx="2383950" cy="2602893"/>
            <a:chOff x="8274023" y="1319701"/>
            <a:chExt cx="3191075" cy="3325148"/>
          </a:xfrm>
        </p:grpSpPr>
        <p:sp>
          <p:nvSpPr>
            <p:cNvPr id="47" name="TextBox 13">
              <a:extLst>
                <a:ext uri="{FF2B5EF4-FFF2-40B4-BE49-F238E27FC236}">
                  <a16:creationId xmlns:a16="http://schemas.microsoft.com/office/drawing/2014/main" id="{92A74C54-D3F5-4D4A-9284-AAA6CC37B33A}"/>
                </a:ext>
              </a:extLst>
            </p:cNvPr>
            <p:cNvSpPr txBox="1"/>
            <p:nvPr/>
          </p:nvSpPr>
          <p:spPr>
            <a:xfrm>
              <a:off x="8274023" y="1319701"/>
              <a:ext cx="2937088" cy="511133"/>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Common gain</a:t>
              </a:r>
            </a:p>
          </p:txBody>
        </p:sp>
        <p:sp>
          <p:nvSpPr>
            <p:cNvPr id="48" name="TextBox 14">
              <a:extLst>
                <a:ext uri="{FF2B5EF4-FFF2-40B4-BE49-F238E27FC236}">
                  <a16:creationId xmlns:a16="http://schemas.microsoft.com/office/drawing/2014/main" id="{088D3683-217F-40D6-861B-DC9F43D15D16}"/>
                </a:ext>
              </a:extLst>
            </p:cNvPr>
            <p:cNvSpPr txBox="1"/>
            <p:nvPr/>
          </p:nvSpPr>
          <p:spPr>
            <a:xfrm>
              <a:off x="8281820" y="2049869"/>
              <a:ext cx="3183278" cy="259498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rgbClr val="FF0000"/>
                  </a:solidFill>
                </a:rPr>
                <a:t>No difference in perception </a:t>
              </a: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accent6"/>
                  </a:solidFill>
                </a:rPr>
                <a:t>Significative higher common gain with Complementary agent</a:t>
              </a:r>
            </a:p>
          </p:txBody>
        </p:sp>
      </p:grpSp>
      <p:grpSp>
        <p:nvGrpSpPr>
          <p:cNvPr id="68" name="Group 12">
            <a:extLst>
              <a:ext uri="{FF2B5EF4-FFF2-40B4-BE49-F238E27FC236}">
                <a16:creationId xmlns:a16="http://schemas.microsoft.com/office/drawing/2014/main" id="{D420F4B6-5884-4196-9F17-1C3A6A1082D0}"/>
              </a:ext>
            </a:extLst>
          </p:cNvPr>
          <p:cNvGrpSpPr/>
          <p:nvPr/>
        </p:nvGrpSpPr>
        <p:grpSpPr>
          <a:xfrm>
            <a:off x="4969124" y="4218844"/>
            <a:ext cx="2194204" cy="2479782"/>
            <a:chOff x="8274023" y="1123112"/>
            <a:chExt cx="2937087" cy="3167876"/>
          </a:xfrm>
        </p:grpSpPr>
        <p:sp>
          <p:nvSpPr>
            <p:cNvPr id="69" name="TextBox 13">
              <a:extLst>
                <a:ext uri="{FF2B5EF4-FFF2-40B4-BE49-F238E27FC236}">
                  <a16:creationId xmlns:a16="http://schemas.microsoft.com/office/drawing/2014/main" id="{95E56DDC-D5BE-45E8-8E90-A61DE9FAC8D7}"/>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Rapidity of convergence</a:t>
              </a:r>
            </a:p>
          </p:txBody>
        </p:sp>
        <p:sp>
          <p:nvSpPr>
            <p:cNvPr id="70" name="TextBox 14">
              <a:extLst>
                <a:ext uri="{FF2B5EF4-FFF2-40B4-BE49-F238E27FC236}">
                  <a16:creationId xmlns:a16="http://schemas.microsoft.com/office/drawing/2014/main" id="{F29B0E50-0E08-4D91-8102-E3A13682A4CF}"/>
                </a:ext>
              </a:extLst>
            </p:cNvPr>
            <p:cNvSpPr txBox="1"/>
            <p:nvPr/>
          </p:nvSpPr>
          <p:spPr>
            <a:xfrm>
              <a:off x="8281820" y="2049869"/>
              <a:ext cx="2929290" cy="224111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solidFill>
                    <a:schemeClr val="accent6"/>
                  </a:solidFill>
                </a:rPr>
                <a:t>Efficient exchange of information with the complementary agent</a:t>
              </a:r>
            </a:p>
            <a:p>
              <a:endParaRPr lang="en-US" b="1" dirty="0">
                <a:solidFill>
                  <a:schemeClr val="accent6"/>
                </a:solidFill>
              </a:endParaRPr>
            </a:p>
            <a:p>
              <a:pPr marL="285750" indent="-285750">
                <a:buFont typeface="Arial" panose="020B0604020202020204" pitchFamily="34" charset="0"/>
                <a:buChar char="•"/>
              </a:pPr>
              <a:r>
                <a:rPr lang="en-US" b="1" dirty="0">
                  <a:solidFill>
                    <a:schemeClr val="accent6"/>
                  </a:solidFill>
                </a:rPr>
                <a:t>Easer collaboration</a:t>
              </a:r>
            </a:p>
          </p:txBody>
        </p:sp>
      </p:grpSp>
      <p:grpSp>
        <p:nvGrpSpPr>
          <p:cNvPr id="71" name="Group 12">
            <a:extLst>
              <a:ext uri="{FF2B5EF4-FFF2-40B4-BE49-F238E27FC236}">
                <a16:creationId xmlns:a16="http://schemas.microsoft.com/office/drawing/2014/main" id="{1FE5DD55-25D6-455A-8178-0F5FBEF82C12}"/>
              </a:ext>
            </a:extLst>
          </p:cNvPr>
          <p:cNvGrpSpPr/>
          <p:nvPr/>
        </p:nvGrpSpPr>
        <p:grpSpPr>
          <a:xfrm>
            <a:off x="7447661" y="4230940"/>
            <a:ext cx="2467801" cy="2202784"/>
            <a:chOff x="8161783" y="1123112"/>
            <a:chExt cx="3303315" cy="2814016"/>
          </a:xfrm>
        </p:grpSpPr>
        <p:sp>
          <p:nvSpPr>
            <p:cNvPr id="72" name="TextBox 13">
              <a:extLst>
                <a:ext uri="{FF2B5EF4-FFF2-40B4-BE49-F238E27FC236}">
                  <a16:creationId xmlns:a16="http://schemas.microsoft.com/office/drawing/2014/main" id="{1C84CDF8-61E4-48DD-A9CD-CA962ACB033A}"/>
                </a:ext>
              </a:extLst>
            </p:cNvPr>
            <p:cNvSpPr txBox="1"/>
            <p:nvPr/>
          </p:nvSpPr>
          <p:spPr>
            <a:xfrm>
              <a:off x="8161783" y="1123112"/>
              <a:ext cx="3049328"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Comfort during negotiation</a:t>
              </a:r>
            </a:p>
          </p:txBody>
        </p:sp>
        <p:sp>
          <p:nvSpPr>
            <p:cNvPr id="108" name="TextBox 14">
              <a:extLst>
                <a:ext uri="{FF2B5EF4-FFF2-40B4-BE49-F238E27FC236}">
                  <a16:creationId xmlns:a16="http://schemas.microsoft.com/office/drawing/2014/main" id="{D3918C06-EE72-4D92-9A4D-500F46D32828}"/>
                </a:ext>
              </a:extLst>
            </p:cNvPr>
            <p:cNvSpPr txBox="1"/>
            <p:nvPr/>
          </p:nvSpPr>
          <p:spPr>
            <a:xfrm>
              <a:off x="8374055" y="2049869"/>
              <a:ext cx="3091043" cy="188725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felt </a:t>
              </a:r>
              <a:r>
                <a:rPr lang="en-US" b="1" dirty="0" err="1">
                  <a:solidFill>
                    <a:schemeClr val="accent6"/>
                  </a:solidFill>
                </a:rPr>
                <a:t>significatively</a:t>
              </a:r>
              <a:r>
                <a:rPr lang="en-US" b="1" dirty="0">
                  <a:solidFill>
                    <a:schemeClr val="accent6"/>
                  </a:solidFill>
                </a:rPr>
                <a:t> more comfortable while negotiating with complementary agent</a:t>
              </a:r>
            </a:p>
          </p:txBody>
        </p:sp>
      </p:grpSp>
      <p:grpSp>
        <p:nvGrpSpPr>
          <p:cNvPr id="110" name="Group 12">
            <a:extLst>
              <a:ext uri="{FF2B5EF4-FFF2-40B4-BE49-F238E27FC236}">
                <a16:creationId xmlns:a16="http://schemas.microsoft.com/office/drawing/2014/main" id="{A6130862-E13A-4379-AC70-A74F25463D41}"/>
              </a:ext>
            </a:extLst>
          </p:cNvPr>
          <p:cNvGrpSpPr/>
          <p:nvPr/>
        </p:nvGrpSpPr>
        <p:grpSpPr>
          <a:xfrm>
            <a:off x="9827754" y="4237506"/>
            <a:ext cx="2383950" cy="1925785"/>
            <a:chOff x="8274023" y="1123112"/>
            <a:chExt cx="3191075" cy="2460155"/>
          </a:xfrm>
        </p:grpSpPr>
        <p:sp>
          <p:nvSpPr>
            <p:cNvPr id="111" name="TextBox 13">
              <a:extLst>
                <a:ext uri="{FF2B5EF4-FFF2-40B4-BE49-F238E27FC236}">
                  <a16:creationId xmlns:a16="http://schemas.microsoft.com/office/drawing/2014/main" id="{0BA9991F-B997-427E-A1A3-F58ABE41C93B}"/>
                </a:ext>
              </a:extLst>
            </p:cNvPr>
            <p:cNvSpPr txBox="1"/>
            <p:nvPr/>
          </p:nvSpPr>
          <p:spPr>
            <a:xfrm>
              <a:off x="8274023" y="1123112"/>
              <a:ext cx="2937087" cy="904311"/>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Appreciation of the agent</a:t>
              </a:r>
            </a:p>
          </p:txBody>
        </p:sp>
        <p:sp>
          <p:nvSpPr>
            <p:cNvPr id="112" name="TextBox 14">
              <a:extLst>
                <a:ext uri="{FF2B5EF4-FFF2-40B4-BE49-F238E27FC236}">
                  <a16:creationId xmlns:a16="http://schemas.microsoft.com/office/drawing/2014/main" id="{35171C9C-70E2-4D51-ADE2-ED76F970B43F}"/>
                </a:ext>
              </a:extLst>
            </p:cNvPr>
            <p:cNvSpPr txBox="1"/>
            <p:nvPr/>
          </p:nvSpPr>
          <p:spPr>
            <a:xfrm>
              <a:off x="8374055" y="2049869"/>
              <a:ext cx="3091043" cy="153339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6"/>
                  </a:solidFill>
                </a:rPr>
                <a:t>Participants appreciate </a:t>
              </a:r>
              <a:r>
                <a:rPr lang="en-US" b="1" dirty="0" err="1">
                  <a:solidFill>
                    <a:schemeClr val="accent6"/>
                  </a:solidFill>
                </a:rPr>
                <a:t>significatively</a:t>
              </a:r>
              <a:r>
                <a:rPr lang="en-US" b="1" dirty="0">
                  <a:solidFill>
                    <a:schemeClr val="accent6"/>
                  </a:solidFill>
                </a:rPr>
                <a:t> more the  negotiation with complementary agent</a:t>
              </a:r>
            </a:p>
          </p:txBody>
        </p:sp>
      </p:grpSp>
    </p:spTree>
    <p:extLst>
      <p:ext uri="{BB962C8B-B14F-4D97-AF65-F5344CB8AC3E}">
        <p14:creationId xmlns:p14="http://schemas.microsoft.com/office/powerpoint/2010/main" val="941026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22350" y="2085264"/>
            <a:ext cx="10414000" cy="2185823"/>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fr-FR" sz="4000" b="1" i="0" u="none" strike="noStrike" kern="1200" cap="all" spc="0" normalizeH="0" baseline="0" dirty="0" err="1">
                <a:ln>
                  <a:noFill/>
                </a:ln>
                <a:solidFill>
                  <a:schemeClr val="accent2"/>
                </a:solidFill>
                <a:effectLst/>
                <a:uLnTx/>
                <a:uFillTx/>
                <a:latin typeface="Open Sans" panose="020B0606030504020204" pitchFamily="34" charset="0"/>
              </a:rPr>
              <a:t>conlusion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a:ln>
                  <a:noFill/>
                </a:ln>
                <a:effectLst/>
                <a:uLnTx/>
                <a:uFillTx/>
                <a:latin typeface="Open Sans" panose="020B0606030504020204" pitchFamily="34" charset="0"/>
              </a:rPr>
              <a:t>a </a:t>
            </a:r>
            <a:r>
              <a:rPr kumimoji="0" lang="fr-FR" sz="4000" b="1" i="0" u="none" strike="noStrike" kern="1200" cap="all" spc="0" normalizeH="0" baseline="0" noProof="0" dirty="0" err="1">
                <a:ln>
                  <a:noFill/>
                </a:ln>
                <a:effectLst/>
                <a:uLnTx/>
                <a:uFillTx/>
                <a:latin typeface="Open Sans" panose="020B0606030504020204" pitchFamily="34" charset="0"/>
              </a:rPr>
              <a:t>computational</a:t>
            </a:r>
            <a:r>
              <a:rPr kumimoji="0" lang="fr-FR" sz="4000" b="1" i="0" u="none" strike="noStrike" kern="1200" cap="all" spc="0" normalizeH="0" baseline="0" noProof="0" dirty="0">
                <a:ln>
                  <a:noFill/>
                </a:ln>
                <a:effectLst/>
                <a:uLnTx/>
                <a:uFillTx/>
                <a:latin typeface="Open Sans" panose="020B0606030504020204" pitchFamily="34" charset="0"/>
              </a:rPr>
              <a:t> model of collaborative </a:t>
            </a:r>
            <a:r>
              <a:rPr kumimoji="0" lang="fr-FR" sz="4000" b="1" i="0" u="none" strike="noStrike" kern="1200" cap="all" spc="0" normalizeH="0" baseline="0" noProof="0" dirty="0" err="1">
                <a:ln>
                  <a:noFill/>
                </a:ln>
                <a:effectLst/>
                <a:uLnTx/>
                <a:uFillTx/>
                <a:latin typeface="Open Sans" panose="020B0606030504020204" pitchFamily="34" charset="0"/>
              </a:rPr>
              <a:t>negotiation</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4" name="Espace réservé du numéro de diapositive 3">
            <a:extLst>
              <a:ext uri="{FF2B5EF4-FFF2-40B4-BE49-F238E27FC236}">
                <a16:creationId xmlns:a16="http://schemas.microsoft.com/office/drawing/2014/main" id="{80D02BEB-6562-4C4F-82A1-6BE6F83F3FB1}"/>
              </a:ext>
            </a:extLst>
          </p:cNvPr>
          <p:cNvSpPr>
            <a:spLocks noGrp="1"/>
          </p:cNvSpPr>
          <p:nvPr>
            <p:ph type="sldNum" sz="quarter" idx="12"/>
          </p:nvPr>
        </p:nvSpPr>
        <p:spPr>
          <a:xfrm>
            <a:off x="9105900" y="6356351"/>
            <a:ext cx="2743200" cy="365125"/>
          </a:xfrm>
        </p:spPr>
        <p:txBody>
          <a:bodyPr/>
          <a:lstStyle/>
          <a:p>
            <a:fld id="{830C4335-9913-4F80-B9D7-EA4FD23BFB5C}" type="slidenum">
              <a:rPr lang="fr-FR" sz="1400" b="1" smtClean="0"/>
              <a:t>63</a:t>
            </a:fld>
            <a:endParaRPr lang="fr-FR" b="1" dirty="0"/>
          </a:p>
        </p:txBody>
      </p:sp>
    </p:spTree>
    <p:extLst>
      <p:ext uri="{BB962C8B-B14F-4D97-AF65-F5344CB8AC3E}">
        <p14:creationId xmlns:p14="http://schemas.microsoft.com/office/powerpoint/2010/main" val="2144153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BF7ECE-7660-4ADD-8673-68CD0DE59C15}"/>
              </a:ext>
            </a:extLst>
          </p:cNvPr>
          <p:cNvSpPr/>
          <p:nvPr/>
        </p:nvSpPr>
        <p:spPr>
          <a:xfrm>
            <a:off x="8926933" y="1061501"/>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Agent/agent </a:t>
            </a:r>
          </a:p>
          <a:p>
            <a:pPr algn="ctr"/>
            <a:r>
              <a:rPr lang="fr-FR" sz="2000" b="1" dirty="0">
                <a:solidFill>
                  <a:schemeClr val="tx1"/>
                </a:solidFill>
              </a:rPr>
              <a:t>Human/agent</a:t>
            </a:r>
          </a:p>
        </p:txBody>
      </p:sp>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17875" y="4077742"/>
            <a:ext cx="2102336" cy="620793"/>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dirty="0">
                <a:ln>
                  <a:noFill/>
                </a:ln>
                <a:solidFill>
                  <a:schemeClr val="bg2"/>
                </a:solidFill>
                <a:effectLst/>
                <a:uLnTx/>
                <a:uFillTx/>
                <a:latin typeface="Arial"/>
                <a:cs typeface="Arial"/>
                <a:sym typeface="Arial"/>
              </a:rPr>
              <a:t>Complementary</a:t>
            </a:r>
          </a:p>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a:solidFill>
                  <a:schemeClr val="bg2"/>
                </a:solidFill>
                <a:latin typeface="Arial"/>
                <a:cs typeface="Arial"/>
                <a:sym typeface="Arial"/>
              </a:rPr>
              <a:t>Relation</a:t>
            </a:r>
            <a:r>
              <a:rPr kumimoji="0" lang="fr-FR" b="1" i="0" u="none" strike="noStrike" kern="0" cap="none" spc="0" normalizeH="0" noProof="0" dirty="0">
                <a:ln>
                  <a:noFill/>
                </a:ln>
                <a:solidFill>
                  <a:schemeClr val="bg2"/>
                </a:solidFill>
                <a:effectLst/>
                <a:uLnTx/>
                <a:uFillTx/>
                <a:latin typeface="Arial"/>
                <a:cs typeface="Arial"/>
                <a:sym typeface="Arial"/>
              </a:rPr>
              <a:t> </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1682118" cy="1064475"/>
          </a:xfrm>
        </p:spPr>
        <p:txBody>
          <a:bodyPr>
            <a:normAutofit/>
          </a:bodyPr>
          <a:lstStyle/>
          <a:p>
            <a:r>
              <a:rPr lang="en-US" sz="3200" b="1" cap="all" dirty="0">
                <a:solidFill>
                  <a:schemeClr val="accent4"/>
                </a:solidFill>
                <a:latin typeface="Open Sans" panose="020B0606030504020204" pitchFamily="34" charset="0"/>
              </a:rPr>
              <a:t>Conclusion: </a:t>
            </a:r>
            <a:r>
              <a:rPr lang="en-US" sz="3200" b="1" cap="all" dirty="0">
                <a:solidFill>
                  <a:srgbClr val="2F3A46"/>
                </a:solidFill>
                <a:latin typeface="Open Sans" panose="020B0606030504020204" pitchFamily="34" charset="0"/>
              </a:rPr>
              <a:t>MODEL OF NEGOTIATION based on dominance</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801"/>
              <a:ext cx="1352872" cy="466147"/>
            </a:xfrm>
            <a:prstGeom prst="rect">
              <a:avLst/>
            </a:prstGeom>
            <a:solidFill>
              <a:schemeClr val="accent6"/>
            </a:solidFill>
            <a:ln w="19050" cap="flat" cmpd="sng">
              <a:solidFill>
                <a:schemeClr val="accent6"/>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2220211" y="4388139"/>
            <a:ext cx="1011033" cy="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256431" y="893458"/>
            <a:ext cx="1096896" cy="527167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907654" y="2744838"/>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Espace réservé du numéro de diapositive 5">
            <a:extLst>
              <a:ext uri="{FF2B5EF4-FFF2-40B4-BE49-F238E27FC236}">
                <a16:creationId xmlns:a16="http://schemas.microsoft.com/office/drawing/2014/main" id="{BE34CB4B-A59C-4A8D-B676-F78A8CF1C8C1}"/>
              </a:ext>
            </a:extLst>
          </p:cNvPr>
          <p:cNvSpPr>
            <a:spLocks noGrp="1"/>
          </p:cNvSpPr>
          <p:nvPr>
            <p:ph type="sldNum" sz="quarter" idx="12"/>
          </p:nvPr>
        </p:nvSpPr>
        <p:spPr/>
        <p:txBody>
          <a:bodyPr/>
          <a:lstStyle/>
          <a:p>
            <a:fld id="{830C4335-9913-4F80-B9D7-EA4FD23BFB5C}" type="slidenum">
              <a:rPr lang="fr-FR" smtClean="0"/>
              <a:pPr/>
              <a:t>64</a:t>
            </a:fld>
            <a:endParaRPr lang="fr-FR" dirty="0"/>
          </a:p>
        </p:txBody>
      </p:sp>
      <p:pic>
        <p:nvPicPr>
          <p:cNvPr id="62" name="Image 61">
            <a:extLst>
              <a:ext uri="{FF2B5EF4-FFF2-40B4-BE49-F238E27FC236}">
                <a16:creationId xmlns:a16="http://schemas.microsoft.com/office/drawing/2014/main" id="{0610EC82-E56C-47EC-9F25-A4FF00BA2037}"/>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77851" y="1562269"/>
            <a:ext cx="930813" cy="864105"/>
          </a:xfrm>
          <a:prstGeom prst="rect">
            <a:avLst/>
          </a:prstGeom>
        </p:spPr>
      </p:pic>
      <p:pic>
        <p:nvPicPr>
          <p:cNvPr id="63" name="Image 62">
            <a:extLst>
              <a:ext uri="{FF2B5EF4-FFF2-40B4-BE49-F238E27FC236}">
                <a16:creationId xmlns:a16="http://schemas.microsoft.com/office/drawing/2014/main" id="{8E08D179-17A8-4631-98A9-631B22D136C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120944" y="5771405"/>
            <a:ext cx="930813" cy="864105"/>
          </a:xfrm>
          <a:prstGeom prst="rect">
            <a:avLst/>
          </a:prstGeom>
        </p:spPr>
      </p:pic>
      <p:sp>
        <p:nvSpPr>
          <p:cNvPr id="65" name="Rectangle 64">
            <a:extLst>
              <a:ext uri="{FF2B5EF4-FFF2-40B4-BE49-F238E27FC236}">
                <a16:creationId xmlns:a16="http://schemas.microsoft.com/office/drawing/2014/main" id="{D1EC09D1-D26A-4B62-88CA-C5B74C2233F3}"/>
              </a:ext>
            </a:extLst>
          </p:cNvPr>
          <p:cNvSpPr/>
          <p:nvPr/>
        </p:nvSpPr>
        <p:spPr>
          <a:xfrm>
            <a:off x="1173311" y="1678167"/>
            <a:ext cx="2167401" cy="100583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Validation</a:t>
            </a:r>
          </a:p>
          <a:p>
            <a:pPr algn="ctr"/>
            <a:r>
              <a:rPr lang="fr-FR" sz="2000" b="1" dirty="0">
                <a:solidFill>
                  <a:schemeClr val="tx1"/>
                </a:solidFill>
              </a:rPr>
              <a:t>Human/agent</a:t>
            </a:r>
          </a:p>
        </p:txBody>
      </p:sp>
      <p:pic>
        <p:nvPicPr>
          <p:cNvPr id="64" name="Image 63">
            <a:extLst>
              <a:ext uri="{FF2B5EF4-FFF2-40B4-BE49-F238E27FC236}">
                <a16:creationId xmlns:a16="http://schemas.microsoft.com/office/drawing/2014/main" id="{05886CF6-1CC7-480D-85CD-586E6192EAF2}"/>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9434" y="1950597"/>
            <a:ext cx="930813" cy="864105"/>
          </a:xfrm>
          <a:prstGeom prst="rect">
            <a:avLst/>
          </a:prstGeom>
        </p:spPr>
      </p:pic>
    </p:spTree>
    <p:extLst>
      <p:ext uri="{BB962C8B-B14F-4D97-AF65-F5344CB8AC3E}">
        <p14:creationId xmlns:p14="http://schemas.microsoft.com/office/powerpoint/2010/main" val="1136671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perspective:</a:t>
            </a:r>
            <a:r>
              <a:rPr lang="en-US" sz="2800" b="1" cap="all" dirty="0">
                <a:solidFill>
                  <a:srgbClr val="2F3A46"/>
                </a:solidFill>
                <a:latin typeface="Open Sans" panose="020B0606030504020204" pitchFamily="34" charset="0"/>
              </a:rPr>
              <a:t> what’s next ?</a:t>
            </a:r>
            <a:endParaRPr lang="fr-FR" sz="2800" b="1" cap="all" dirty="0">
              <a:solidFill>
                <a:srgbClr val="2F3A46"/>
              </a:solidFill>
              <a:latin typeface="Open Sans" panose="020B0606030504020204" pitchFamily="34" charset="0"/>
            </a:endParaRPr>
          </a:p>
        </p:txBody>
      </p:sp>
      <p:sp>
        <p:nvSpPr>
          <p:cNvPr id="3" name="Espace réservé du numéro de diapositive 2">
            <a:extLst>
              <a:ext uri="{FF2B5EF4-FFF2-40B4-BE49-F238E27FC236}">
                <a16:creationId xmlns:a16="http://schemas.microsoft.com/office/drawing/2014/main" id="{55E07D3C-21C8-42D0-BC56-AD261A6CB40E}"/>
              </a:ext>
            </a:extLst>
          </p:cNvPr>
          <p:cNvSpPr>
            <a:spLocks noGrp="1"/>
          </p:cNvSpPr>
          <p:nvPr>
            <p:ph type="sldNum" sz="quarter" idx="12"/>
          </p:nvPr>
        </p:nvSpPr>
        <p:spPr>
          <a:xfrm>
            <a:off x="9124950" y="6356350"/>
            <a:ext cx="2743200" cy="365125"/>
          </a:xfrm>
        </p:spPr>
        <p:txBody>
          <a:bodyPr/>
          <a:lstStyle/>
          <a:p>
            <a:fld id="{830C4335-9913-4F80-B9D7-EA4FD23BFB5C}" type="slidenum">
              <a:rPr lang="fr-FR" smtClean="0"/>
              <a:pPr/>
              <a:t>65</a:t>
            </a:fld>
            <a:endParaRPr lang="fr-FR" dirty="0"/>
          </a:p>
        </p:txBody>
      </p:sp>
      <p:sp>
        <p:nvSpPr>
          <p:cNvPr id="42" name="Freeform: Shape 43">
            <a:extLst>
              <a:ext uri="{FF2B5EF4-FFF2-40B4-BE49-F238E27FC236}">
                <a16:creationId xmlns:a16="http://schemas.microsoft.com/office/drawing/2014/main" id="{0F98BE0F-4AD3-43F5-8080-91C7842DEE79}"/>
              </a:ext>
            </a:extLst>
          </p:cNvPr>
          <p:cNvSpPr>
            <a:spLocks/>
          </p:cNvSpPr>
          <p:nvPr/>
        </p:nvSpPr>
        <p:spPr bwMode="auto">
          <a:xfrm>
            <a:off x="7301345" y="5348002"/>
            <a:ext cx="2576805" cy="1008348"/>
          </a:xfrm>
          <a:custGeom>
            <a:avLst/>
            <a:gdLst>
              <a:gd name="connsiteX0" fmla="*/ 0 w 3431180"/>
              <a:gd name="connsiteY0" fmla="*/ 0 h 1056304"/>
              <a:gd name="connsiteX1" fmla="*/ 1254602 w 3431180"/>
              <a:gd name="connsiteY1" fmla="*/ 0 h 1056304"/>
              <a:gd name="connsiteX2" fmla="*/ 1758828 w 3431180"/>
              <a:gd name="connsiteY2" fmla="*/ 244685 h 1056304"/>
              <a:gd name="connsiteX3" fmla="*/ 1758828 w 3431180"/>
              <a:gd name="connsiteY3" fmla="*/ 244353 h 1056304"/>
              <a:gd name="connsiteX4" fmla="*/ 3431180 w 3431180"/>
              <a:gd name="connsiteY4" fmla="*/ 1056304 h 1056304"/>
              <a:gd name="connsiteX5" fmla="*/ 878250 w 3431180"/>
              <a:gd name="connsiteY5" fmla="*/ 1056304 h 1056304"/>
              <a:gd name="connsiteX6" fmla="*/ 878248 w 3431180"/>
              <a:gd name="connsiteY6" fmla="*/ 1056303 h 1056304"/>
              <a:gd name="connsiteX7" fmla="*/ 234666 w 3431180"/>
              <a:gd name="connsiteY7" fmla="*/ 1056303 h 1056304"/>
              <a:gd name="connsiteX0" fmla="*/ 0 w 3431180"/>
              <a:gd name="connsiteY0" fmla="*/ 0 h 1056304"/>
              <a:gd name="connsiteX1" fmla="*/ 1254602 w 3431180"/>
              <a:gd name="connsiteY1" fmla="*/ 0 h 1056304"/>
              <a:gd name="connsiteX2" fmla="*/ 1758828 w 3431180"/>
              <a:gd name="connsiteY2" fmla="*/ 244685 h 1056304"/>
              <a:gd name="connsiteX3" fmla="*/ 3431180 w 3431180"/>
              <a:gd name="connsiteY3" fmla="*/ 1056304 h 1056304"/>
              <a:gd name="connsiteX4" fmla="*/ 878250 w 3431180"/>
              <a:gd name="connsiteY4" fmla="*/ 1056304 h 1056304"/>
              <a:gd name="connsiteX5" fmla="*/ 878248 w 3431180"/>
              <a:gd name="connsiteY5" fmla="*/ 1056303 h 1056304"/>
              <a:gd name="connsiteX6" fmla="*/ 234666 w 3431180"/>
              <a:gd name="connsiteY6" fmla="*/ 1056303 h 1056304"/>
              <a:gd name="connsiteX7" fmla="*/ 0 w 3431180"/>
              <a:gd name="connsiteY7" fmla="*/ 0 h 1056304"/>
              <a:gd name="connsiteX0" fmla="*/ 0 w 3431180"/>
              <a:gd name="connsiteY0" fmla="*/ 0 h 1056304"/>
              <a:gd name="connsiteX1" fmla="*/ 1254602 w 3431180"/>
              <a:gd name="connsiteY1" fmla="*/ 0 h 1056304"/>
              <a:gd name="connsiteX2" fmla="*/ 3431180 w 3431180"/>
              <a:gd name="connsiteY2" fmla="*/ 1056304 h 1056304"/>
              <a:gd name="connsiteX3" fmla="*/ 878250 w 3431180"/>
              <a:gd name="connsiteY3" fmla="*/ 1056304 h 1056304"/>
              <a:gd name="connsiteX4" fmla="*/ 878248 w 3431180"/>
              <a:gd name="connsiteY4" fmla="*/ 1056303 h 1056304"/>
              <a:gd name="connsiteX5" fmla="*/ 234666 w 3431180"/>
              <a:gd name="connsiteY5" fmla="*/ 1056303 h 1056304"/>
              <a:gd name="connsiteX6" fmla="*/ 0 w 3431180"/>
              <a:gd name="connsiteY6" fmla="*/ 0 h 105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1180" h="1056304">
                <a:moveTo>
                  <a:pt x="0" y="0"/>
                </a:moveTo>
                <a:lnTo>
                  <a:pt x="1254602" y="0"/>
                </a:lnTo>
                <a:lnTo>
                  <a:pt x="3431180" y="1056304"/>
                </a:lnTo>
                <a:lnTo>
                  <a:pt x="878250" y="1056304"/>
                </a:lnTo>
                <a:cubicBezTo>
                  <a:pt x="878249" y="1056304"/>
                  <a:pt x="878249" y="1056303"/>
                  <a:pt x="878248" y="1056303"/>
                </a:cubicBezTo>
                <a:lnTo>
                  <a:pt x="234666" y="1056303"/>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24">
            <a:extLst>
              <a:ext uri="{FF2B5EF4-FFF2-40B4-BE49-F238E27FC236}">
                <a16:creationId xmlns:a16="http://schemas.microsoft.com/office/drawing/2014/main" id="{B9D3B52E-4D6B-4A81-B5C6-0792B6583CE7}"/>
              </a:ext>
            </a:extLst>
          </p:cNvPr>
          <p:cNvSpPr>
            <a:spLocks/>
          </p:cNvSpPr>
          <p:nvPr/>
        </p:nvSpPr>
        <p:spPr bwMode="auto">
          <a:xfrm>
            <a:off x="5383283" y="3824823"/>
            <a:ext cx="1453702" cy="1416605"/>
          </a:xfrm>
          <a:custGeom>
            <a:avLst/>
            <a:gdLst>
              <a:gd name="T0" fmla="*/ 2009 w 3380"/>
              <a:gd name="T1" fmla="*/ 1204 h 2594"/>
              <a:gd name="T2" fmla="*/ 3380 w 3380"/>
              <a:gd name="T3" fmla="*/ 1204 h 2594"/>
              <a:gd name="T4" fmla="*/ 892 w 3380"/>
              <a:gd name="T5" fmla="*/ 0 h 2594"/>
              <a:gd name="T6" fmla="*/ 0 w 3380"/>
              <a:gd name="T7" fmla="*/ 0 h 2594"/>
              <a:gd name="T8" fmla="*/ 187 w 3380"/>
              <a:gd name="T9" fmla="*/ 845 h 2594"/>
              <a:gd name="T10" fmla="*/ 2319 w 3380"/>
              <a:gd name="T11" fmla="*/ 2594 h 2594"/>
              <a:gd name="T12" fmla="*/ 2009 w 3380"/>
              <a:gd name="T13" fmla="*/ 1204 h 2594"/>
            </a:gdLst>
            <a:ahLst/>
            <a:cxnLst>
              <a:cxn ang="0">
                <a:pos x="T0" y="T1"/>
              </a:cxn>
              <a:cxn ang="0">
                <a:pos x="T2" y="T3"/>
              </a:cxn>
              <a:cxn ang="0">
                <a:pos x="T4" y="T5"/>
              </a:cxn>
              <a:cxn ang="0">
                <a:pos x="T6" y="T7"/>
              </a:cxn>
              <a:cxn ang="0">
                <a:pos x="T8" y="T9"/>
              </a:cxn>
              <a:cxn ang="0">
                <a:pos x="T10" y="T11"/>
              </a:cxn>
              <a:cxn ang="0">
                <a:pos x="T12" y="T13"/>
              </a:cxn>
            </a:cxnLst>
            <a:rect l="0" t="0" r="r" b="b"/>
            <a:pathLst>
              <a:path w="3380" h="2594">
                <a:moveTo>
                  <a:pt x="2009" y="1204"/>
                </a:moveTo>
                <a:lnTo>
                  <a:pt x="3380" y="1204"/>
                </a:lnTo>
                <a:lnTo>
                  <a:pt x="892" y="0"/>
                </a:lnTo>
                <a:lnTo>
                  <a:pt x="0" y="0"/>
                </a:lnTo>
                <a:lnTo>
                  <a:pt x="187" y="845"/>
                </a:lnTo>
                <a:lnTo>
                  <a:pt x="2319" y="2594"/>
                </a:lnTo>
                <a:lnTo>
                  <a:pt x="2009" y="120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25">
            <a:extLst>
              <a:ext uri="{FF2B5EF4-FFF2-40B4-BE49-F238E27FC236}">
                <a16:creationId xmlns:a16="http://schemas.microsoft.com/office/drawing/2014/main" id="{D58C189E-BD90-4AD6-8220-FE4E144F079A}"/>
              </a:ext>
            </a:extLst>
          </p:cNvPr>
          <p:cNvSpPr>
            <a:spLocks/>
          </p:cNvSpPr>
          <p:nvPr/>
        </p:nvSpPr>
        <p:spPr bwMode="auto">
          <a:xfrm>
            <a:off x="4595163" y="3218176"/>
            <a:ext cx="1013851" cy="967358"/>
          </a:xfrm>
          <a:custGeom>
            <a:avLst/>
            <a:gdLst>
              <a:gd name="T0" fmla="*/ 1611 w 2358"/>
              <a:gd name="T1" fmla="*/ 930 h 1769"/>
              <a:gd name="T2" fmla="*/ 2358 w 2358"/>
              <a:gd name="T3" fmla="*/ 930 h 1769"/>
              <a:gd name="T4" fmla="*/ 482 w 2358"/>
              <a:gd name="T5" fmla="*/ 22 h 1769"/>
              <a:gd name="T6" fmla="*/ 0 w 2358"/>
              <a:gd name="T7" fmla="*/ 0 h 1769"/>
              <a:gd name="T8" fmla="*/ 187 w 2358"/>
              <a:gd name="T9" fmla="*/ 448 h 1769"/>
              <a:gd name="T10" fmla="*/ 1798 w 2358"/>
              <a:gd name="T11" fmla="*/ 1769 h 1769"/>
              <a:gd name="T12" fmla="*/ 1611 w 2358"/>
              <a:gd name="T13" fmla="*/ 930 h 1769"/>
            </a:gdLst>
            <a:ahLst/>
            <a:cxnLst>
              <a:cxn ang="0">
                <a:pos x="T0" y="T1"/>
              </a:cxn>
              <a:cxn ang="0">
                <a:pos x="T2" y="T3"/>
              </a:cxn>
              <a:cxn ang="0">
                <a:pos x="T4" y="T5"/>
              </a:cxn>
              <a:cxn ang="0">
                <a:pos x="T6" y="T7"/>
              </a:cxn>
              <a:cxn ang="0">
                <a:pos x="T8" y="T9"/>
              </a:cxn>
              <a:cxn ang="0">
                <a:pos x="T10" y="T11"/>
              </a:cxn>
              <a:cxn ang="0">
                <a:pos x="T12" y="T13"/>
              </a:cxn>
            </a:cxnLst>
            <a:rect l="0" t="0" r="r" b="b"/>
            <a:pathLst>
              <a:path w="2358" h="1769">
                <a:moveTo>
                  <a:pt x="1611" y="930"/>
                </a:moveTo>
                <a:lnTo>
                  <a:pt x="2358" y="930"/>
                </a:lnTo>
                <a:lnTo>
                  <a:pt x="482" y="22"/>
                </a:lnTo>
                <a:lnTo>
                  <a:pt x="0" y="0"/>
                </a:lnTo>
                <a:lnTo>
                  <a:pt x="187" y="448"/>
                </a:lnTo>
                <a:lnTo>
                  <a:pt x="1798" y="1769"/>
                </a:lnTo>
                <a:lnTo>
                  <a:pt x="1611" y="9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26">
            <a:extLst>
              <a:ext uri="{FF2B5EF4-FFF2-40B4-BE49-F238E27FC236}">
                <a16:creationId xmlns:a16="http://schemas.microsoft.com/office/drawing/2014/main" id="{3EB25EA5-22A5-499F-86D4-4730C1CE05A8}"/>
              </a:ext>
            </a:extLst>
          </p:cNvPr>
          <p:cNvSpPr>
            <a:spLocks/>
          </p:cNvSpPr>
          <p:nvPr/>
        </p:nvSpPr>
        <p:spPr bwMode="auto">
          <a:xfrm>
            <a:off x="3948930" y="2704984"/>
            <a:ext cx="678481" cy="626323"/>
          </a:xfrm>
          <a:custGeom>
            <a:avLst/>
            <a:gdLst>
              <a:gd name="T0" fmla="*/ 1231 w 1578"/>
              <a:gd name="T1" fmla="*/ 748 h 1145"/>
              <a:gd name="T2" fmla="*/ 1578 w 1578"/>
              <a:gd name="T3" fmla="*/ 764 h 1145"/>
              <a:gd name="T4" fmla="*/ 0 w 1578"/>
              <a:gd name="T5" fmla="*/ 0 h 1145"/>
              <a:gd name="T6" fmla="*/ 1396 w 1578"/>
              <a:gd name="T7" fmla="*/ 1145 h 1145"/>
              <a:gd name="T8" fmla="*/ 1231 w 1578"/>
              <a:gd name="T9" fmla="*/ 748 h 1145"/>
            </a:gdLst>
            <a:ahLst/>
            <a:cxnLst>
              <a:cxn ang="0">
                <a:pos x="T0" y="T1"/>
              </a:cxn>
              <a:cxn ang="0">
                <a:pos x="T2" y="T3"/>
              </a:cxn>
              <a:cxn ang="0">
                <a:pos x="T4" y="T5"/>
              </a:cxn>
              <a:cxn ang="0">
                <a:pos x="T6" y="T7"/>
              </a:cxn>
              <a:cxn ang="0">
                <a:pos x="T8" y="T9"/>
              </a:cxn>
            </a:cxnLst>
            <a:rect l="0" t="0" r="r" b="b"/>
            <a:pathLst>
              <a:path w="1578" h="1145">
                <a:moveTo>
                  <a:pt x="1231" y="748"/>
                </a:moveTo>
                <a:lnTo>
                  <a:pt x="1578" y="764"/>
                </a:lnTo>
                <a:lnTo>
                  <a:pt x="0" y="0"/>
                </a:lnTo>
                <a:lnTo>
                  <a:pt x="1396" y="1145"/>
                </a:lnTo>
                <a:lnTo>
                  <a:pt x="1231" y="7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8">
            <a:extLst>
              <a:ext uri="{FF2B5EF4-FFF2-40B4-BE49-F238E27FC236}">
                <a16:creationId xmlns:a16="http://schemas.microsoft.com/office/drawing/2014/main" id="{BC656291-EB6B-4CCA-A6B7-5AC666FC1A11}"/>
              </a:ext>
            </a:extLst>
          </p:cNvPr>
          <p:cNvSpPr>
            <a:spLocks/>
          </p:cNvSpPr>
          <p:nvPr/>
        </p:nvSpPr>
        <p:spPr bwMode="auto">
          <a:xfrm>
            <a:off x="6342958" y="4580675"/>
            <a:ext cx="1702650" cy="1687138"/>
          </a:xfrm>
          <a:custGeom>
            <a:avLst/>
            <a:gdLst>
              <a:gd name="T0" fmla="*/ 1950 w 3959"/>
              <a:gd name="T1" fmla="*/ 1182 h 3087"/>
              <a:gd name="T2" fmla="*/ 3959 w 3959"/>
              <a:gd name="T3" fmla="*/ 1182 h 3087"/>
              <a:gd name="T4" fmla="*/ 1518 w 3959"/>
              <a:gd name="T5" fmla="*/ 0 h 3087"/>
              <a:gd name="T6" fmla="*/ 0 w 3959"/>
              <a:gd name="T7" fmla="*/ 0 h 3087"/>
              <a:gd name="T8" fmla="*/ 311 w 3959"/>
              <a:gd name="T9" fmla="*/ 1395 h 3087"/>
              <a:gd name="T10" fmla="*/ 2374 w 3959"/>
              <a:gd name="T11" fmla="*/ 3087 h 3087"/>
              <a:gd name="T12" fmla="*/ 1950 w 3959"/>
              <a:gd name="T13" fmla="*/ 1182 h 3087"/>
            </a:gdLst>
            <a:ahLst/>
            <a:cxnLst>
              <a:cxn ang="0">
                <a:pos x="T0" y="T1"/>
              </a:cxn>
              <a:cxn ang="0">
                <a:pos x="T2" y="T3"/>
              </a:cxn>
              <a:cxn ang="0">
                <a:pos x="T4" y="T5"/>
              </a:cxn>
              <a:cxn ang="0">
                <a:pos x="T6" y="T7"/>
              </a:cxn>
              <a:cxn ang="0">
                <a:pos x="T8" y="T9"/>
              </a:cxn>
              <a:cxn ang="0">
                <a:pos x="T10" y="T11"/>
              </a:cxn>
              <a:cxn ang="0">
                <a:pos x="T12" y="T13"/>
              </a:cxn>
            </a:cxnLst>
            <a:rect l="0" t="0" r="r" b="b"/>
            <a:pathLst>
              <a:path w="3959" h="3087">
                <a:moveTo>
                  <a:pt x="1950" y="1182"/>
                </a:moveTo>
                <a:lnTo>
                  <a:pt x="3959" y="1182"/>
                </a:lnTo>
                <a:lnTo>
                  <a:pt x="1518" y="0"/>
                </a:lnTo>
                <a:lnTo>
                  <a:pt x="0" y="0"/>
                </a:lnTo>
                <a:lnTo>
                  <a:pt x="311" y="1395"/>
                </a:lnTo>
                <a:lnTo>
                  <a:pt x="2374" y="3087"/>
                </a:lnTo>
                <a:lnTo>
                  <a:pt x="1950" y="11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3">
            <a:extLst>
              <a:ext uri="{FF2B5EF4-FFF2-40B4-BE49-F238E27FC236}">
                <a16:creationId xmlns:a16="http://schemas.microsoft.com/office/drawing/2014/main" id="{FB70C9E4-B4E8-4629-A756-28D44FB7A9BA}"/>
              </a:ext>
            </a:extLst>
          </p:cNvPr>
          <p:cNvSpPr>
            <a:spLocks/>
          </p:cNvSpPr>
          <p:nvPr/>
        </p:nvSpPr>
        <p:spPr bwMode="auto">
          <a:xfrm>
            <a:off x="7547713" y="5567707"/>
            <a:ext cx="715887" cy="301684"/>
          </a:xfrm>
          <a:custGeom>
            <a:avLst/>
            <a:gdLst>
              <a:gd name="T0" fmla="*/ 1664 w 1664"/>
              <a:gd name="T1" fmla="*/ 276 h 551"/>
              <a:gd name="T2" fmla="*/ 1662 w 1664"/>
              <a:gd name="T3" fmla="*/ 291 h 551"/>
              <a:gd name="T4" fmla="*/ 1654 w 1664"/>
              <a:gd name="T5" fmla="*/ 318 h 551"/>
              <a:gd name="T6" fmla="*/ 1628 w 1664"/>
              <a:gd name="T7" fmla="*/ 358 h 551"/>
              <a:gd name="T8" fmla="*/ 1565 w 1664"/>
              <a:gd name="T9" fmla="*/ 407 h 551"/>
              <a:gd name="T10" fmla="*/ 1474 w 1664"/>
              <a:gd name="T11" fmla="*/ 452 h 551"/>
              <a:gd name="T12" fmla="*/ 1362 w 1664"/>
              <a:gd name="T13" fmla="*/ 489 h 551"/>
              <a:gd name="T14" fmla="*/ 1229 w 1664"/>
              <a:gd name="T15" fmla="*/ 519 h 551"/>
              <a:gd name="T16" fmla="*/ 1079 w 1664"/>
              <a:gd name="T17" fmla="*/ 539 h 551"/>
              <a:gd name="T18" fmla="*/ 917 w 1664"/>
              <a:gd name="T19" fmla="*/ 551 h 551"/>
              <a:gd name="T20" fmla="*/ 832 w 1664"/>
              <a:gd name="T21" fmla="*/ 551 h 551"/>
              <a:gd name="T22" fmla="*/ 747 w 1664"/>
              <a:gd name="T23" fmla="*/ 551 h 551"/>
              <a:gd name="T24" fmla="*/ 584 w 1664"/>
              <a:gd name="T25" fmla="*/ 539 h 551"/>
              <a:gd name="T26" fmla="*/ 435 w 1664"/>
              <a:gd name="T27" fmla="*/ 519 h 551"/>
              <a:gd name="T28" fmla="*/ 302 w 1664"/>
              <a:gd name="T29" fmla="*/ 489 h 551"/>
              <a:gd name="T30" fmla="*/ 190 w 1664"/>
              <a:gd name="T31" fmla="*/ 452 h 551"/>
              <a:gd name="T32" fmla="*/ 99 w 1664"/>
              <a:gd name="T33" fmla="*/ 407 h 551"/>
              <a:gd name="T34" fmla="*/ 37 w 1664"/>
              <a:gd name="T35" fmla="*/ 358 h 551"/>
              <a:gd name="T36" fmla="*/ 10 w 1664"/>
              <a:gd name="T37" fmla="*/ 318 h 551"/>
              <a:gd name="T38" fmla="*/ 1 w 1664"/>
              <a:gd name="T39" fmla="*/ 291 h 551"/>
              <a:gd name="T40" fmla="*/ 0 w 1664"/>
              <a:gd name="T41" fmla="*/ 276 h 551"/>
              <a:gd name="T42" fmla="*/ 1 w 1664"/>
              <a:gd name="T43" fmla="*/ 262 h 551"/>
              <a:gd name="T44" fmla="*/ 10 w 1664"/>
              <a:gd name="T45" fmla="*/ 234 h 551"/>
              <a:gd name="T46" fmla="*/ 37 w 1664"/>
              <a:gd name="T47" fmla="*/ 194 h 551"/>
              <a:gd name="T48" fmla="*/ 99 w 1664"/>
              <a:gd name="T49" fmla="*/ 144 h 551"/>
              <a:gd name="T50" fmla="*/ 190 w 1664"/>
              <a:gd name="T51" fmla="*/ 101 h 551"/>
              <a:gd name="T52" fmla="*/ 302 w 1664"/>
              <a:gd name="T53" fmla="*/ 63 h 551"/>
              <a:gd name="T54" fmla="*/ 435 w 1664"/>
              <a:gd name="T55" fmla="*/ 33 h 551"/>
              <a:gd name="T56" fmla="*/ 584 w 1664"/>
              <a:gd name="T57" fmla="*/ 13 h 551"/>
              <a:gd name="T58" fmla="*/ 747 w 1664"/>
              <a:gd name="T59" fmla="*/ 1 h 551"/>
              <a:gd name="T60" fmla="*/ 832 w 1664"/>
              <a:gd name="T61" fmla="*/ 0 h 551"/>
              <a:gd name="T62" fmla="*/ 917 w 1664"/>
              <a:gd name="T63" fmla="*/ 1 h 551"/>
              <a:gd name="T64" fmla="*/ 1079 w 1664"/>
              <a:gd name="T65" fmla="*/ 13 h 551"/>
              <a:gd name="T66" fmla="*/ 1229 w 1664"/>
              <a:gd name="T67" fmla="*/ 33 h 551"/>
              <a:gd name="T68" fmla="*/ 1362 w 1664"/>
              <a:gd name="T69" fmla="*/ 63 h 551"/>
              <a:gd name="T70" fmla="*/ 1474 w 1664"/>
              <a:gd name="T71" fmla="*/ 101 h 551"/>
              <a:gd name="T72" fmla="*/ 1565 w 1664"/>
              <a:gd name="T73" fmla="*/ 144 h 551"/>
              <a:gd name="T74" fmla="*/ 1628 w 1664"/>
              <a:gd name="T75" fmla="*/ 194 h 551"/>
              <a:gd name="T76" fmla="*/ 1654 w 1664"/>
              <a:gd name="T77" fmla="*/ 234 h 551"/>
              <a:gd name="T78" fmla="*/ 1662 w 1664"/>
              <a:gd name="T79" fmla="*/ 262 h 551"/>
              <a:gd name="T80" fmla="*/ 1664 w 1664"/>
              <a:gd name="T81" fmla="*/ 27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64" h="551">
                <a:moveTo>
                  <a:pt x="1664" y="276"/>
                </a:moveTo>
                <a:lnTo>
                  <a:pt x="1662" y="291"/>
                </a:lnTo>
                <a:lnTo>
                  <a:pt x="1654" y="318"/>
                </a:lnTo>
                <a:lnTo>
                  <a:pt x="1628" y="358"/>
                </a:lnTo>
                <a:lnTo>
                  <a:pt x="1565" y="407"/>
                </a:lnTo>
                <a:lnTo>
                  <a:pt x="1474" y="452"/>
                </a:lnTo>
                <a:lnTo>
                  <a:pt x="1362" y="489"/>
                </a:lnTo>
                <a:lnTo>
                  <a:pt x="1229" y="519"/>
                </a:lnTo>
                <a:lnTo>
                  <a:pt x="1079" y="539"/>
                </a:lnTo>
                <a:lnTo>
                  <a:pt x="917" y="551"/>
                </a:lnTo>
                <a:lnTo>
                  <a:pt x="832" y="551"/>
                </a:lnTo>
                <a:lnTo>
                  <a:pt x="747" y="551"/>
                </a:lnTo>
                <a:lnTo>
                  <a:pt x="584" y="539"/>
                </a:lnTo>
                <a:lnTo>
                  <a:pt x="435" y="519"/>
                </a:lnTo>
                <a:lnTo>
                  <a:pt x="302" y="489"/>
                </a:lnTo>
                <a:lnTo>
                  <a:pt x="190" y="452"/>
                </a:lnTo>
                <a:lnTo>
                  <a:pt x="99" y="407"/>
                </a:lnTo>
                <a:lnTo>
                  <a:pt x="37" y="358"/>
                </a:lnTo>
                <a:lnTo>
                  <a:pt x="10" y="318"/>
                </a:lnTo>
                <a:lnTo>
                  <a:pt x="1" y="291"/>
                </a:lnTo>
                <a:lnTo>
                  <a:pt x="0" y="276"/>
                </a:lnTo>
                <a:lnTo>
                  <a:pt x="1" y="262"/>
                </a:lnTo>
                <a:lnTo>
                  <a:pt x="10" y="234"/>
                </a:lnTo>
                <a:lnTo>
                  <a:pt x="37" y="194"/>
                </a:lnTo>
                <a:lnTo>
                  <a:pt x="99" y="144"/>
                </a:lnTo>
                <a:lnTo>
                  <a:pt x="190" y="101"/>
                </a:lnTo>
                <a:lnTo>
                  <a:pt x="302" y="63"/>
                </a:lnTo>
                <a:lnTo>
                  <a:pt x="435" y="33"/>
                </a:lnTo>
                <a:lnTo>
                  <a:pt x="584" y="13"/>
                </a:lnTo>
                <a:lnTo>
                  <a:pt x="747" y="1"/>
                </a:lnTo>
                <a:lnTo>
                  <a:pt x="832" y="0"/>
                </a:lnTo>
                <a:lnTo>
                  <a:pt x="917" y="1"/>
                </a:lnTo>
                <a:lnTo>
                  <a:pt x="1079" y="13"/>
                </a:lnTo>
                <a:lnTo>
                  <a:pt x="1229" y="33"/>
                </a:lnTo>
                <a:lnTo>
                  <a:pt x="1362" y="63"/>
                </a:lnTo>
                <a:lnTo>
                  <a:pt x="1474" y="101"/>
                </a:lnTo>
                <a:lnTo>
                  <a:pt x="1565" y="144"/>
                </a:lnTo>
                <a:lnTo>
                  <a:pt x="1628" y="194"/>
                </a:lnTo>
                <a:lnTo>
                  <a:pt x="1654" y="234"/>
                </a:lnTo>
                <a:lnTo>
                  <a:pt x="1662" y="262"/>
                </a:lnTo>
                <a:lnTo>
                  <a:pt x="1664"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4">
            <a:extLst>
              <a:ext uri="{FF2B5EF4-FFF2-40B4-BE49-F238E27FC236}">
                <a16:creationId xmlns:a16="http://schemas.microsoft.com/office/drawing/2014/main" id="{1930C11E-AA69-4199-B87C-88938A967DA0}"/>
              </a:ext>
            </a:extLst>
          </p:cNvPr>
          <p:cNvSpPr>
            <a:spLocks/>
          </p:cNvSpPr>
          <p:nvPr/>
        </p:nvSpPr>
        <p:spPr bwMode="auto">
          <a:xfrm>
            <a:off x="7650904" y="5626733"/>
            <a:ext cx="509506" cy="183634"/>
          </a:xfrm>
          <a:custGeom>
            <a:avLst/>
            <a:gdLst>
              <a:gd name="T0" fmla="*/ 1186 w 1186"/>
              <a:gd name="T1" fmla="*/ 168 h 336"/>
              <a:gd name="T2" fmla="*/ 1184 w 1186"/>
              <a:gd name="T3" fmla="*/ 185 h 336"/>
              <a:gd name="T4" fmla="*/ 1161 w 1186"/>
              <a:gd name="T5" fmla="*/ 218 h 336"/>
              <a:gd name="T6" fmla="*/ 1115 w 1186"/>
              <a:gd name="T7" fmla="*/ 249 h 336"/>
              <a:gd name="T8" fmla="*/ 1052 w 1186"/>
              <a:gd name="T9" fmla="*/ 275 h 336"/>
              <a:gd name="T10" fmla="*/ 971 w 1186"/>
              <a:gd name="T11" fmla="*/ 298 h 336"/>
              <a:gd name="T12" fmla="*/ 876 w 1186"/>
              <a:gd name="T13" fmla="*/ 316 h 336"/>
              <a:gd name="T14" fmla="*/ 770 w 1186"/>
              <a:gd name="T15" fmla="*/ 329 h 336"/>
              <a:gd name="T16" fmla="*/ 653 w 1186"/>
              <a:gd name="T17" fmla="*/ 335 h 336"/>
              <a:gd name="T18" fmla="*/ 593 w 1186"/>
              <a:gd name="T19" fmla="*/ 336 h 336"/>
              <a:gd name="T20" fmla="*/ 532 w 1186"/>
              <a:gd name="T21" fmla="*/ 335 h 336"/>
              <a:gd name="T22" fmla="*/ 416 w 1186"/>
              <a:gd name="T23" fmla="*/ 329 h 336"/>
              <a:gd name="T24" fmla="*/ 309 w 1186"/>
              <a:gd name="T25" fmla="*/ 316 h 336"/>
              <a:gd name="T26" fmla="*/ 214 w 1186"/>
              <a:gd name="T27" fmla="*/ 298 h 336"/>
              <a:gd name="T28" fmla="*/ 134 w 1186"/>
              <a:gd name="T29" fmla="*/ 275 h 336"/>
              <a:gd name="T30" fmla="*/ 70 w 1186"/>
              <a:gd name="T31" fmla="*/ 249 h 336"/>
              <a:gd name="T32" fmla="*/ 26 w 1186"/>
              <a:gd name="T33" fmla="*/ 218 h 336"/>
              <a:gd name="T34" fmla="*/ 1 w 1186"/>
              <a:gd name="T35" fmla="*/ 185 h 336"/>
              <a:gd name="T36" fmla="*/ 0 w 1186"/>
              <a:gd name="T37" fmla="*/ 168 h 336"/>
              <a:gd name="T38" fmla="*/ 1 w 1186"/>
              <a:gd name="T39" fmla="*/ 151 h 336"/>
              <a:gd name="T40" fmla="*/ 26 w 1186"/>
              <a:gd name="T41" fmla="*/ 118 h 336"/>
              <a:gd name="T42" fmla="*/ 70 w 1186"/>
              <a:gd name="T43" fmla="*/ 88 h 336"/>
              <a:gd name="T44" fmla="*/ 134 w 1186"/>
              <a:gd name="T45" fmla="*/ 62 h 336"/>
              <a:gd name="T46" fmla="*/ 214 w 1186"/>
              <a:gd name="T47" fmla="*/ 39 h 336"/>
              <a:gd name="T48" fmla="*/ 309 w 1186"/>
              <a:gd name="T49" fmla="*/ 20 h 336"/>
              <a:gd name="T50" fmla="*/ 416 w 1186"/>
              <a:gd name="T51" fmla="*/ 7 h 336"/>
              <a:gd name="T52" fmla="*/ 532 w 1186"/>
              <a:gd name="T53" fmla="*/ 1 h 336"/>
              <a:gd name="T54" fmla="*/ 593 w 1186"/>
              <a:gd name="T55" fmla="*/ 0 h 336"/>
              <a:gd name="T56" fmla="*/ 653 w 1186"/>
              <a:gd name="T57" fmla="*/ 1 h 336"/>
              <a:gd name="T58" fmla="*/ 770 w 1186"/>
              <a:gd name="T59" fmla="*/ 7 h 336"/>
              <a:gd name="T60" fmla="*/ 876 w 1186"/>
              <a:gd name="T61" fmla="*/ 20 h 336"/>
              <a:gd name="T62" fmla="*/ 971 w 1186"/>
              <a:gd name="T63" fmla="*/ 39 h 336"/>
              <a:gd name="T64" fmla="*/ 1052 w 1186"/>
              <a:gd name="T65" fmla="*/ 62 h 336"/>
              <a:gd name="T66" fmla="*/ 1115 w 1186"/>
              <a:gd name="T67" fmla="*/ 88 h 336"/>
              <a:gd name="T68" fmla="*/ 1161 w 1186"/>
              <a:gd name="T69" fmla="*/ 118 h 336"/>
              <a:gd name="T70" fmla="*/ 1184 w 1186"/>
              <a:gd name="T71" fmla="*/ 151 h 336"/>
              <a:gd name="T72" fmla="*/ 1186 w 1186"/>
              <a:gd name="T73"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6" h="336">
                <a:moveTo>
                  <a:pt x="1186" y="168"/>
                </a:moveTo>
                <a:lnTo>
                  <a:pt x="1184" y="185"/>
                </a:lnTo>
                <a:lnTo>
                  <a:pt x="1161" y="218"/>
                </a:lnTo>
                <a:lnTo>
                  <a:pt x="1115" y="249"/>
                </a:lnTo>
                <a:lnTo>
                  <a:pt x="1052" y="275"/>
                </a:lnTo>
                <a:lnTo>
                  <a:pt x="971" y="298"/>
                </a:lnTo>
                <a:lnTo>
                  <a:pt x="876" y="316"/>
                </a:lnTo>
                <a:lnTo>
                  <a:pt x="770" y="329"/>
                </a:lnTo>
                <a:lnTo>
                  <a:pt x="653" y="335"/>
                </a:lnTo>
                <a:lnTo>
                  <a:pt x="593" y="336"/>
                </a:lnTo>
                <a:lnTo>
                  <a:pt x="532" y="335"/>
                </a:lnTo>
                <a:lnTo>
                  <a:pt x="416" y="329"/>
                </a:lnTo>
                <a:lnTo>
                  <a:pt x="309" y="316"/>
                </a:lnTo>
                <a:lnTo>
                  <a:pt x="214" y="298"/>
                </a:lnTo>
                <a:lnTo>
                  <a:pt x="134" y="275"/>
                </a:lnTo>
                <a:lnTo>
                  <a:pt x="70" y="249"/>
                </a:lnTo>
                <a:lnTo>
                  <a:pt x="26" y="218"/>
                </a:lnTo>
                <a:lnTo>
                  <a:pt x="1" y="185"/>
                </a:lnTo>
                <a:lnTo>
                  <a:pt x="0" y="168"/>
                </a:lnTo>
                <a:lnTo>
                  <a:pt x="1" y="151"/>
                </a:lnTo>
                <a:lnTo>
                  <a:pt x="26" y="118"/>
                </a:lnTo>
                <a:lnTo>
                  <a:pt x="70" y="88"/>
                </a:lnTo>
                <a:lnTo>
                  <a:pt x="134" y="62"/>
                </a:lnTo>
                <a:lnTo>
                  <a:pt x="214" y="39"/>
                </a:lnTo>
                <a:lnTo>
                  <a:pt x="309" y="20"/>
                </a:lnTo>
                <a:lnTo>
                  <a:pt x="416" y="7"/>
                </a:lnTo>
                <a:lnTo>
                  <a:pt x="532" y="1"/>
                </a:lnTo>
                <a:lnTo>
                  <a:pt x="593" y="0"/>
                </a:lnTo>
                <a:lnTo>
                  <a:pt x="653" y="1"/>
                </a:lnTo>
                <a:lnTo>
                  <a:pt x="770" y="7"/>
                </a:lnTo>
                <a:lnTo>
                  <a:pt x="876" y="20"/>
                </a:lnTo>
                <a:lnTo>
                  <a:pt x="971" y="39"/>
                </a:lnTo>
                <a:lnTo>
                  <a:pt x="1052" y="62"/>
                </a:lnTo>
                <a:lnTo>
                  <a:pt x="1115" y="88"/>
                </a:lnTo>
                <a:lnTo>
                  <a:pt x="1161" y="118"/>
                </a:lnTo>
                <a:lnTo>
                  <a:pt x="1184" y="151"/>
                </a:lnTo>
                <a:lnTo>
                  <a:pt x="1186" y="16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54">
            <a:extLst>
              <a:ext uri="{FF2B5EF4-FFF2-40B4-BE49-F238E27FC236}">
                <a16:creationId xmlns:a16="http://schemas.microsoft.com/office/drawing/2014/main" id="{1C126BF3-9543-4BD7-8652-66C7958F22AB}"/>
              </a:ext>
            </a:extLst>
          </p:cNvPr>
          <p:cNvSpPr>
            <a:spLocks/>
          </p:cNvSpPr>
          <p:nvPr/>
        </p:nvSpPr>
        <p:spPr bwMode="auto">
          <a:xfrm>
            <a:off x="6662851" y="4831531"/>
            <a:ext cx="621726" cy="260695"/>
          </a:xfrm>
          <a:custGeom>
            <a:avLst/>
            <a:gdLst>
              <a:gd name="T0" fmla="*/ 1444 w 1444"/>
              <a:gd name="T1" fmla="*/ 239 h 479"/>
              <a:gd name="T2" fmla="*/ 1444 w 1444"/>
              <a:gd name="T3" fmla="*/ 252 h 479"/>
              <a:gd name="T4" fmla="*/ 1436 w 1444"/>
              <a:gd name="T5" fmla="*/ 276 h 479"/>
              <a:gd name="T6" fmla="*/ 1412 w 1444"/>
              <a:gd name="T7" fmla="*/ 311 h 479"/>
              <a:gd name="T8" fmla="*/ 1357 w 1444"/>
              <a:gd name="T9" fmla="*/ 354 h 479"/>
              <a:gd name="T10" fmla="*/ 1279 w 1444"/>
              <a:gd name="T11" fmla="*/ 391 h 479"/>
              <a:gd name="T12" fmla="*/ 1182 w 1444"/>
              <a:gd name="T13" fmla="*/ 424 h 479"/>
              <a:gd name="T14" fmla="*/ 1066 w 1444"/>
              <a:gd name="T15" fmla="*/ 450 h 479"/>
              <a:gd name="T16" fmla="*/ 937 w 1444"/>
              <a:gd name="T17" fmla="*/ 467 h 479"/>
              <a:gd name="T18" fmla="*/ 796 w 1444"/>
              <a:gd name="T19" fmla="*/ 477 h 479"/>
              <a:gd name="T20" fmla="*/ 722 w 1444"/>
              <a:gd name="T21" fmla="*/ 479 h 479"/>
              <a:gd name="T22" fmla="*/ 647 w 1444"/>
              <a:gd name="T23" fmla="*/ 477 h 479"/>
              <a:gd name="T24" fmla="*/ 506 w 1444"/>
              <a:gd name="T25" fmla="*/ 467 h 479"/>
              <a:gd name="T26" fmla="*/ 377 w 1444"/>
              <a:gd name="T27" fmla="*/ 450 h 479"/>
              <a:gd name="T28" fmla="*/ 262 w 1444"/>
              <a:gd name="T29" fmla="*/ 424 h 479"/>
              <a:gd name="T30" fmla="*/ 164 w 1444"/>
              <a:gd name="T31" fmla="*/ 391 h 479"/>
              <a:gd name="T32" fmla="*/ 86 w 1444"/>
              <a:gd name="T33" fmla="*/ 354 h 479"/>
              <a:gd name="T34" fmla="*/ 31 w 1444"/>
              <a:gd name="T35" fmla="*/ 311 h 479"/>
              <a:gd name="T36" fmla="*/ 8 w 1444"/>
              <a:gd name="T37" fmla="*/ 276 h 479"/>
              <a:gd name="T38" fmla="*/ 0 w 1444"/>
              <a:gd name="T39" fmla="*/ 252 h 479"/>
              <a:gd name="T40" fmla="*/ 0 w 1444"/>
              <a:gd name="T41" fmla="*/ 239 h 479"/>
              <a:gd name="T42" fmla="*/ 0 w 1444"/>
              <a:gd name="T43" fmla="*/ 227 h 479"/>
              <a:gd name="T44" fmla="*/ 8 w 1444"/>
              <a:gd name="T45" fmla="*/ 203 h 479"/>
              <a:gd name="T46" fmla="*/ 31 w 1444"/>
              <a:gd name="T47" fmla="*/ 168 h 479"/>
              <a:gd name="T48" fmla="*/ 86 w 1444"/>
              <a:gd name="T49" fmla="*/ 125 h 479"/>
              <a:gd name="T50" fmla="*/ 164 w 1444"/>
              <a:gd name="T51" fmla="*/ 86 h 479"/>
              <a:gd name="T52" fmla="*/ 262 w 1444"/>
              <a:gd name="T53" fmla="*/ 54 h 479"/>
              <a:gd name="T54" fmla="*/ 377 w 1444"/>
              <a:gd name="T55" fmla="*/ 29 h 479"/>
              <a:gd name="T56" fmla="*/ 506 w 1444"/>
              <a:gd name="T57" fmla="*/ 10 h 479"/>
              <a:gd name="T58" fmla="*/ 647 w 1444"/>
              <a:gd name="T59" fmla="*/ 0 h 479"/>
              <a:gd name="T60" fmla="*/ 722 w 1444"/>
              <a:gd name="T61" fmla="*/ 0 h 479"/>
              <a:gd name="T62" fmla="*/ 796 w 1444"/>
              <a:gd name="T63" fmla="*/ 0 h 479"/>
              <a:gd name="T64" fmla="*/ 937 w 1444"/>
              <a:gd name="T65" fmla="*/ 10 h 479"/>
              <a:gd name="T66" fmla="*/ 1066 w 1444"/>
              <a:gd name="T67" fmla="*/ 29 h 479"/>
              <a:gd name="T68" fmla="*/ 1182 w 1444"/>
              <a:gd name="T69" fmla="*/ 54 h 479"/>
              <a:gd name="T70" fmla="*/ 1279 w 1444"/>
              <a:gd name="T71" fmla="*/ 86 h 479"/>
              <a:gd name="T72" fmla="*/ 1357 w 1444"/>
              <a:gd name="T73" fmla="*/ 125 h 479"/>
              <a:gd name="T74" fmla="*/ 1412 w 1444"/>
              <a:gd name="T75" fmla="*/ 168 h 479"/>
              <a:gd name="T76" fmla="*/ 1436 w 1444"/>
              <a:gd name="T77" fmla="*/ 203 h 479"/>
              <a:gd name="T78" fmla="*/ 1444 w 1444"/>
              <a:gd name="T79" fmla="*/ 227 h 479"/>
              <a:gd name="T80" fmla="*/ 1444 w 1444"/>
              <a:gd name="T81"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4" h="479">
                <a:moveTo>
                  <a:pt x="1444" y="239"/>
                </a:moveTo>
                <a:lnTo>
                  <a:pt x="1444" y="252"/>
                </a:lnTo>
                <a:lnTo>
                  <a:pt x="1436" y="276"/>
                </a:lnTo>
                <a:lnTo>
                  <a:pt x="1412" y="311"/>
                </a:lnTo>
                <a:lnTo>
                  <a:pt x="1357" y="354"/>
                </a:lnTo>
                <a:lnTo>
                  <a:pt x="1279" y="391"/>
                </a:lnTo>
                <a:lnTo>
                  <a:pt x="1182" y="424"/>
                </a:lnTo>
                <a:lnTo>
                  <a:pt x="1066" y="450"/>
                </a:lnTo>
                <a:lnTo>
                  <a:pt x="937" y="467"/>
                </a:lnTo>
                <a:lnTo>
                  <a:pt x="796" y="477"/>
                </a:lnTo>
                <a:lnTo>
                  <a:pt x="722" y="479"/>
                </a:lnTo>
                <a:lnTo>
                  <a:pt x="647" y="477"/>
                </a:lnTo>
                <a:lnTo>
                  <a:pt x="506" y="467"/>
                </a:lnTo>
                <a:lnTo>
                  <a:pt x="377" y="450"/>
                </a:lnTo>
                <a:lnTo>
                  <a:pt x="262" y="424"/>
                </a:lnTo>
                <a:lnTo>
                  <a:pt x="164" y="391"/>
                </a:lnTo>
                <a:lnTo>
                  <a:pt x="86" y="354"/>
                </a:lnTo>
                <a:lnTo>
                  <a:pt x="31" y="311"/>
                </a:lnTo>
                <a:lnTo>
                  <a:pt x="8" y="276"/>
                </a:lnTo>
                <a:lnTo>
                  <a:pt x="0" y="252"/>
                </a:lnTo>
                <a:lnTo>
                  <a:pt x="0" y="239"/>
                </a:lnTo>
                <a:lnTo>
                  <a:pt x="0" y="227"/>
                </a:lnTo>
                <a:lnTo>
                  <a:pt x="8" y="203"/>
                </a:lnTo>
                <a:lnTo>
                  <a:pt x="31" y="168"/>
                </a:lnTo>
                <a:lnTo>
                  <a:pt x="86" y="125"/>
                </a:lnTo>
                <a:lnTo>
                  <a:pt x="164" y="86"/>
                </a:lnTo>
                <a:lnTo>
                  <a:pt x="262" y="54"/>
                </a:lnTo>
                <a:lnTo>
                  <a:pt x="377" y="29"/>
                </a:lnTo>
                <a:lnTo>
                  <a:pt x="506" y="10"/>
                </a:lnTo>
                <a:lnTo>
                  <a:pt x="647" y="0"/>
                </a:lnTo>
                <a:lnTo>
                  <a:pt x="722" y="0"/>
                </a:lnTo>
                <a:lnTo>
                  <a:pt x="796" y="0"/>
                </a:lnTo>
                <a:lnTo>
                  <a:pt x="937" y="10"/>
                </a:lnTo>
                <a:lnTo>
                  <a:pt x="1066" y="29"/>
                </a:lnTo>
                <a:lnTo>
                  <a:pt x="1182" y="54"/>
                </a:lnTo>
                <a:lnTo>
                  <a:pt x="1279" y="86"/>
                </a:lnTo>
                <a:lnTo>
                  <a:pt x="1357" y="125"/>
                </a:lnTo>
                <a:lnTo>
                  <a:pt x="1412" y="168"/>
                </a:lnTo>
                <a:lnTo>
                  <a:pt x="1436" y="203"/>
                </a:lnTo>
                <a:lnTo>
                  <a:pt x="1444" y="227"/>
                </a:lnTo>
                <a:lnTo>
                  <a:pt x="144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55">
            <a:extLst>
              <a:ext uri="{FF2B5EF4-FFF2-40B4-BE49-F238E27FC236}">
                <a16:creationId xmlns:a16="http://schemas.microsoft.com/office/drawing/2014/main" id="{2E72384F-6486-4368-8926-716F75FC01C4}"/>
              </a:ext>
            </a:extLst>
          </p:cNvPr>
          <p:cNvSpPr>
            <a:spLocks/>
          </p:cNvSpPr>
          <p:nvPr/>
        </p:nvSpPr>
        <p:spPr bwMode="auto">
          <a:xfrm>
            <a:off x="6751853" y="4882359"/>
            <a:ext cx="443721" cy="159040"/>
          </a:xfrm>
          <a:custGeom>
            <a:avLst/>
            <a:gdLst>
              <a:gd name="T0" fmla="*/ 1032 w 1032"/>
              <a:gd name="T1" fmla="*/ 146 h 292"/>
              <a:gd name="T2" fmla="*/ 1029 w 1032"/>
              <a:gd name="T3" fmla="*/ 161 h 292"/>
              <a:gd name="T4" fmla="*/ 1009 w 1032"/>
              <a:gd name="T5" fmla="*/ 189 h 292"/>
              <a:gd name="T6" fmla="*/ 970 w 1032"/>
              <a:gd name="T7" fmla="*/ 216 h 292"/>
              <a:gd name="T8" fmla="*/ 914 w 1032"/>
              <a:gd name="T9" fmla="*/ 239 h 292"/>
              <a:gd name="T10" fmla="*/ 806 w 1032"/>
              <a:gd name="T11" fmla="*/ 268 h 292"/>
              <a:gd name="T12" fmla="*/ 621 w 1032"/>
              <a:gd name="T13" fmla="*/ 289 h 292"/>
              <a:gd name="T14" fmla="*/ 516 w 1032"/>
              <a:gd name="T15" fmla="*/ 292 h 292"/>
              <a:gd name="T16" fmla="*/ 411 w 1032"/>
              <a:gd name="T17" fmla="*/ 289 h 292"/>
              <a:gd name="T18" fmla="*/ 226 w 1032"/>
              <a:gd name="T19" fmla="*/ 268 h 292"/>
              <a:gd name="T20" fmla="*/ 118 w 1032"/>
              <a:gd name="T21" fmla="*/ 239 h 292"/>
              <a:gd name="T22" fmla="*/ 61 w 1032"/>
              <a:gd name="T23" fmla="*/ 216 h 292"/>
              <a:gd name="T24" fmla="*/ 23 w 1032"/>
              <a:gd name="T25" fmla="*/ 189 h 292"/>
              <a:gd name="T26" fmla="*/ 2 w 1032"/>
              <a:gd name="T27" fmla="*/ 161 h 292"/>
              <a:gd name="T28" fmla="*/ 0 w 1032"/>
              <a:gd name="T29" fmla="*/ 146 h 292"/>
              <a:gd name="T30" fmla="*/ 2 w 1032"/>
              <a:gd name="T31" fmla="*/ 131 h 292"/>
              <a:gd name="T32" fmla="*/ 23 w 1032"/>
              <a:gd name="T33" fmla="*/ 102 h 292"/>
              <a:gd name="T34" fmla="*/ 61 w 1032"/>
              <a:gd name="T35" fmla="*/ 77 h 292"/>
              <a:gd name="T36" fmla="*/ 118 w 1032"/>
              <a:gd name="T37" fmla="*/ 54 h 292"/>
              <a:gd name="T38" fmla="*/ 226 w 1032"/>
              <a:gd name="T39" fmla="*/ 25 h 292"/>
              <a:gd name="T40" fmla="*/ 411 w 1032"/>
              <a:gd name="T41" fmla="*/ 2 h 292"/>
              <a:gd name="T42" fmla="*/ 516 w 1032"/>
              <a:gd name="T43" fmla="*/ 0 h 292"/>
              <a:gd name="T44" fmla="*/ 621 w 1032"/>
              <a:gd name="T45" fmla="*/ 2 h 292"/>
              <a:gd name="T46" fmla="*/ 806 w 1032"/>
              <a:gd name="T47" fmla="*/ 25 h 292"/>
              <a:gd name="T48" fmla="*/ 914 w 1032"/>
              <a:gd name="T49" fmla="*/ 54 h 292"/>
              <a:gd name="T50" fmla="*/ 970 w 1032"/>
              <a:gd name="T51" fmla="*/ 77 h 292"/>
              <a:gd name="T52" fmla="*/ 1009 w 1032"/>
              <a:gd name="T53" fmla="*/ 102 h 292"/>
              <a:gd name="T54" fmla="*/ 1029 w 1032"/>
              <a:gd name="T55" fmla="*/ 131 h 292"/>
              <a:gd name="T56" fmla="*/ 1032 w 1032"/>
              <a:gd name="T57" fmla="*/ 14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2" h="292">
                <a:moveTo>
                  <a:pt x="1032" y="146"/>
                </a:moveTo>
                <a:lnTo>
                  <a:pt x="1029" y="161"/>
                </a:lnTo>
                <a:lnTo>
                  <a:pt x="1009" y="189"/>
                </a:lnTo>
                <a:lnTo>
                  <a:pt x="970" y="216"/>
                </a:lnTo>
                <a:lnTo>
                  <a:pt x="914" y="239"/>
                </a:lnTo>
                <a:lnTo>
                  <a:pt x="806" y="268"/>
                </a:lnTo>
                <a:lnTo>
                  <a:pt x="621" y="289"/>
                </a:lnTo>
                <a:lnTo>
                  <a:pt x="516" y="292"/>
                </a:lnTo>
                <a:lnTo>
                  <a:pt x="411" y="289"/>
                </a:lnTo>
                <a:lnTo>
                  <a:pt x="226" y="268"/>
                </a:lnTo>
                <a:lnTo>
                  <a:pt x="118" y="239"/>
                </a:lnTo>
                <a:lnTo>
                  <a:pt x="61" y="216"/>
                </a:lnTo>
                <a:lnTo>
                  <a:pt x="23" y="189"/>
                </a:lnTo>
                <a:lnTo>
                  <a:pt x="2" y="161"/>
                </a:lnTo>
                <a:lnTo>
                  <a:pt x="0" y="146"/>
                </a:lnTo>
                <a:lnTo>
                  <a:pt x="2" y="131"/>
                </a:lnTo>
                <a:lnTo>
                  <a:pt x="23" y="102"/>
                </a:lnTo>
                <a:lnTo>
                  <a:pt x="61" y="77"/>
                </a:lnTo>
                <a:lnTo>
                  <a:pt x="118" y="54"/>
                </a:lnTo>
                <a:lnTo>
                  <a:pt x="226" y="25"/>
                </a:lnTo>
                <a:lnTo>
                  <a:pt x="411" y="2"/>
                </a:lnTo>
                <a:lnTo>
                  <a:pt x="516" y="0"/>
                </a:lnTo>
                <a:lnTo>
                  <a:pt x="621" y="2"/>
                </a:lnTo>
                <a:lnTo>
                  <a:pt x="806" y="25"/>
                </a:lnTo>
                <a:lnTo>
                  <a:pt x="914" y="54"/>
                </a:lnTo>
                <a:lnTo>
                  <a:pt x="970" y="77"/>
                </a:lnTo>
                <a:lnTo>
                  <a:pt x="1009" y="102"/>
                </a:lnTo>
                <a:lnTo>
                  <a:pt x="1029" y="131"/>
                </a:lnTo>
                <a:lnTo>
                  <a:pt x="1032" y="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266">
            <a:extLst>
              <a:ext uri="{FF2B5EF4-FFF2-40B4-BE49-F238E27FC236}">
                <a16:creationId xmlns:a16="http://schemas.microsoft.com/office/drawing/2014/main" id="{74FB388F-0AA0-45F4-92CD-1AEA41AC4747}"/>
              </a:ext>
            </a:extLst>
          </p:cNvPr>
          <p:cNvSpPr>
            <a:spLocks/>
          </p:cNvSpPr>
          <p:nvPr/>
        </p:nvSpPr>
        <p:spPr bwMode="auto">
          <a:xfrm>
            <a:off x="5685117" y="4147823"/>
            <a:ext cx="494027" cy="208228"/>
          </a:xfrm>
          <a:custGeom>
            <a:avLst/>
            <a:gdLst>
              <a:gd name="T0" fmla="*/ 1148 w 1148"/>
              <a:gd name="T1" fmla="*/ 190 h 381"/>
              <a:gd name="T2" fmla="*/ 1146 w 1148"/>
              <a:gd name="T3" fmla="*/ 210 h 381"/>
              <a:gd name="T4" fmla="*/ 1123 w 1148"/>
              <a:gd name="T5" fmla="*/ 247 h 381"/>
              <a:gd name="T6" fmla="*/ 1078 w 1148"/>
              <a:gd name="T7" fmla="*/ 282 h 381"/>
              <a:gd name="T8" fmla="*/ 1017 w 1148"/>
              <a:gd name="T9" fmla="*/ 312 h 381"/>
              <a:gd name="T10" fmla="*/ 939 w 1148"/>
              <a:gd name="T11" fmla="*/ 338 h 381"/>
              <a:gd name="T12" fmla="*/ 848 w 1148"/>
              <a:gd name="T13" fmla="*/ 358 h 381"/>
              <a:gd name="T14" fmla="*/ 745 w 1148"/>
              <a:gd name="T15" fmla="*/ 373 h 381"/>
              <a:gd name="T16" fmla="*/ 632 w 1148"/>
              <a:gd name="T17" fmla="*/ 380 h 381"/>
              <a:gd name="T18" fmla="*/ 573 w 1148"/>
              <a:gd name="T19" fmla="*/ 381 h 381"/>
              <a:gd name="T20" fmla="*/ 516 w 1148"/>
              <a:gd name="T21" fmla="*/ 380 h 381"/>
              <a:gd name="T22" fmla="*/ 403 w 1148"/>
              <a:gd name="T23" fmla="*/ 373 h 381"/>
              <a:gd name="T24" fmla="*/ 300 w 1148"/>
              <a:gd name="T25" fmla="*/ 358 h 381"/>
              <a:gd name="T26" fmla="*/ 209 w 1148"/>
              <a:gd name="T27" fmla="*/ 338 h 381"/>
              <a:gd name="T28" fmla="*/ 131 w 1148"/>
              <a:gd name="T29" fmla="*/ 312 h 381"/>
              <a:gd name="T30" fmla="*/ 69 w 1148"/>
              <a:gd name="T31" fmla="*/ 282 h 381"/>
              <a:gd name="T32" fmla="*/ 25 w 1148"/>
              <a:gd name="T33" fmla="*/ 247 h 381"/>
              <a:gd name="T34" fmla="*/ 2 w 1148"/>
              <a:gd name="T35" fmla="*/ 210 h 381"/>
              <a:gd name="T36" fmla="*/ 0 w 1148"/>
              <a:gd name="T37" fmla="*/ 190 h 381"/>
              <a:gd name="T38" fmla="*/ 2 w 1148"/>
              <a:gd name="T39" fmla="*/ 171 h 381"/>
              <a:gd name="T40" fmla="*/ 25 w 1148"/>
              <a:gd name="T41" fmla="*/ 134 h 381"/>
              <a:gd name="T42" fmla="*/ 69 w 1148"/>
              <a:gd name="T43" fmla="*/ 99 h 381"/>
              <a:gd name="T44" fmla="*/ 131 w 1148"/>
              <a:gd name="T45" fmla="*/ 69 h 381"/>
              <a:gd name="T46" fmla="*/ 209 w 1148"/>
              <a:gd name="T47" fmla="*/ 43 h 381"/>
              <a:gd name="T48" fmla="*/ 300 w 1148"/>
              <a:gd name="T49" fmla="*/ 23 h 381"/>
              <a:gd name="T50" fmla="*/ 403 w 1148"/>
              <a:gd name="T51" fmla="*/ 9 h 381"/>
              <a:gd name="T52" fmla="*/ 516 w 1148"/>
              <a:gd name="T53" fmla="*/ 1 h 381"/>
              <a:gd name="T54" fmla="*/ 573 w 1148"/>
              <a:gd name="T55" fmla="*/ 0 h 381"/>
              <a:gd name="T56" fmla="*/ 632 w 1148"/>
              <a:gd name="T57" fmla="*/ 1 h 381"/>
              <a:gd name="T58" fmla="*/ 745 w 1148"/>
              <a:gd name="T59" fmla="*/ 9 h 381"/>
              <a:gd name="T60" fmla="*/ 848 w 1148"/>
              <a:gd name="T61" fmla="*/ 23 h 381"/>
              <a:gd name="T62" fmla="*/ 939 w 1148"/>
              <a:gd name="T63" fmla="*/ 43 h 381"/>
              <a:gd name="T64" fmla="*/ 1017 w 1148"/>
              <a:gd name="T65" fmla="*/ 69 h 381"/>
              <a:gd name="T66" fmla="*/ 1078 w 1148"/>
              <a:gd name="T67" fmla="*/ 99 h 381"/>
              <a:gd name="T68" fmla="*/ 1123 w 1148"/>
              <a:gd name="T69" fmla="*/ 134 h 381"/>
              <a:gd name="T70" fmla="*/ 1146 w 1148"/>
              <a:gd name="T71" fmla="*/ 171 h 381"/>
              <a:gd name="T72" fmla="*/ 1148 w 1148"/>
              <a:gd name="T7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8" h="381">
                <a:moveTo>
                  <a:pt x="1148" y="190"/>
                </a:moveTo>
                <a:lnTo>
                  <a:pt x="1146" y="210"/>
                </a:lnTo>
                <a:lnTo>
                  <a:pt x="1123" y="247"/>
                </a:lnTo>
                <a:lnTo>
                  <a:pt x="1078" y="282"/>
                </a:lnTo>
                <a:lnTo>
                  <a:pt x="1017" y="312"/>
                </a:lnTo>
                <a:lnTo>
                  <a:pt x="939" y="338"/>
                </a:lnTo>
                <a:lnTo>
                  <a:pt x="848" y="358"/>
                </a:lnTo>
                <a:lnTo>
                  <a:pt x="745" y="373"/>
                </a:lnTo>
                <a:lnTo>
                  <a:pt x="632" y="380"/>
                </a:lnTo>
                <a:lnTo>
                  <a:pt x="573" y="381"/>
                </a:lnTo>
                <a:lnTo>
                  <a:pt x="516" y="380"/>
                </a:lnTo>
                <a:lnTo>
                  <a:pt x="403" y="373"/>
                </a:lnTo>
                <a:lnTo>
                  <a:pt x="300" y="358"/>
                </a:lnTo>
                <a:lnTo>
                  <a:pt x="209" y="338"/>
                </a:lnTo>
                <a:lnTo>
                  <a:pt x="131" y="312"/>
                </a:lnTo>
                <a:lnTo>
                  <a:pt x="69" y="282"/>
                </a:lnTo>
                <a:lnTo>
                  <a:pt x="25" y="247"/>
                </a:lnTo>
                <a:lnTo>
                  <a:pt x="2" y="210"/>
                </a:lnTo>
                <a:lnTo>
                  <a:pt x="0" y="190"/>
                </a:lnTo>
                <a:lnTo>
                  <a:pt x="2" y="171"/>
                </a:lnTo>
                <a:lnTo>
                  <a:pt x="25" y="134"/>
                </a:lnTo>
                <a:lnTo>
                  <a:pt x="69" y="99"/>
                </a:lnTo>
                <a:lnTo>
                  <a:pt x="131" y="69"/>
                </a:lnTo>
                <a:lnTo>
                  <a:pt x="209" y="43"/>
                </a:lnTo>
                <a:lnTo>
                  <a:pt x="300" y="23"/>
                </a:lnTo>
                <a:lnTo>
                  <a:pt x="403" y="9"/>
                </a:lnTo>
                <a:lnTo>
                  <a:pt x="516" y="1"/>
                </a:lnTo>
                <a:lnTo>
                  <a:pt x="573" y="0"/>
                </a:lnTo>
                <a:lnTo>
                  <a:pt x="632" y="1"/>
                </a:lnTo>
                <a:lnTo>
                  <a:pt x="745" y="9"/>
                </a:lnTo>
                <a:lnTo>
                  <a:pt x="848" y="23"/>
                </a:lnTo>
                <a:lnTo>
                  <a:pt x="939" y="43"/>
                </a:lnTo>
                <a:lnTo>
                  <a:pt x="1017" y="69"/>
                </a:lnTo>
                <a:lnTo>
                  <a:pt x="1078" y="99"/>
                </a:lnTo>
                <a:lnTo>
                  <a:pt x="1123" y="134"/>
                </a:lnTo>
                <a:lnTo>
                  <a:pt x="1146" y="171"/>
                </a:lnTo>
                <a:lnTo>
                  <a:pt x="1148"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267">
            <a:extLst>
              <a:ext uri="{FF2B5EF4-FFF2-40B4-BE49-F238E27FC236}">
                <a16:creationId xmlns:a16="http://schemas.microsoft.com/office/drawing/2014/main" id="{3F07648E-BDDE-47A3-AE5B-65ECC0717C22}"/>
              </a:ext>
            </a:extLst>
          </p:cNvPr>
          <p:cNvSpPr>
            <a:spLocks/>
          </p:cNvSpPr>
          <p:nvPr/>
        </p:nvSpPr>
        <p:spPr bwMode="auto">
          <a:xfrm>
            <a:off x="5756060" y="4188812"/>
            <a:ext cx="352139" cy="126249"/>
          </a:xfrm>
          <a:custGeom>
            <a:avLst/>
            <a:gdLst>
              <a:gd name="T0" fmla="*/ 819 w 819"/>
              <a:gd name="T1" fmla="*/ 115 h 231"/>
              <a:gd name="T2" fmla="*/ 818 w 819"/>
              <a:gd name="T3" fmla="*/ 128 h 231"/>
              <a:gd name="T4" fmla="*/ 802 w 819"/>
              <a:gd name="T5" fmla="*/ 149 h 231"/>
              <a:gd name="T6" fmla="*/ 771 w 819"/>
              <a:gd name="T7" fmla="*/ 171 h 231"/>
              <a:gd name="T8" fmla="*/ 726 w 819"/>
              <a:gd name="T9" fmla="*/ 190 h 231"/>
              <a:gd name="T10" fmla="*/ 641 w 819"/>
              <a:gd name="T11" fmla="*/ 213 h 231"/>
              <a:gd name="T12" fmla="*/ 493 w 819"/>
              <a:gd name="T13" fmla="*/ 230 h 231"/>
              <a:gd name="T14" fmla="*/ 409 w 819"/>
              <a:gd name="T15" fmla="*/ 231 h 231"/>
              <a:gd name="T16" fmla="*/ 326 w 819"/>
              <a:gd name="T17" fmla="*/ 230 h 231"/>
              <a:gd name="T18" fmla="*/ 179 w 819"/>
              <a:gd name="T19" fmla="*/ 213 h 231"/>
              <a:gd name="T20" fmla="*/ 94 w 819"/>
              <a:gd name="T21" fmla="*/ 190 h 231"/>
              <a:gd name="T22" fmla="*/ 49 w 819"/>
              <a:gd name="T23" fmla="*/ 171 h 231"/>
              <a:gd name="T24" fmla="*/ 18 w 819"/>
              <a:gd name="T25" fmla="*/ 149 h 231"/>
              <a:gd name="T26" fmla="*/ 2 w 819"/>
              <a:gd name="T27" fmla="*/ 128 h 231"/>
              <a:gd name="T28" fmla="*/ 0 w 819"/>
              <a:gd name="T29" fmla="*/ 115 h 231"/>
              <a:gd name="T30" fmla="*/ 2 w 819"/>
              <a:gd name="T31" fmla="*/ 103 h 231"/>
              <a:gd name="T32" fmla="*/ 18 w 819"/>
              <a:gd name="T33" fmla="*/ 80 h 231"/>
              <a:gd name="T34" fmla="*/ 49 w 819"/>
              <a:gd name="T35" fmla="*/ 60 h 231"/>
              <a:gd name="T36" fmla="*/ 94 w 819"/>
              <a:gd name="T37" fmla="*/ 41 h 231"/>
              <a:gd name="T38" fmla="*/ 179 w 819"/>
              <a:gd name="T39" fmla="*/ 18 h 231"/>
              <a:gd name="T40" fmla="*/ 326 w 819"/>
              <a:gd name="T41" fmla="*/ 1 h 231"/>
              <a:gd name="T42" fmla="*/ 409 w 819"/>
              <a:gd name="T43" fmla="*/ 0 h 231"/>
              <a:gd name="T44" fmla="*/ 493 w 819"/>
              <a:gd name="T45" fmla="*/ 1 h 231"/>
              <a:gd name="T46" fmla="*/ 641 w 819"/>
              <a:gd name="T47" fmla="*/ 18 h 231"/>
              <a:gd name="T48" fmla="*/ 726 w 819"/>
              <a:gd name="T49" fmla="*/ 41 h 231"/>
              <a:gd name="T50" fmla="*/ 771 w 819"/>
              <a:gd name="T51" fmla="*/ 60 h 231"/>
              <a:gd name="T52" fmla="*/ 802 w 819"/>
              <a:gd name="T53" fmla="*/ 80 h 231"/>
              <a:gd name="T54" fmla="*/ 818 w 819"/>
              <a:gd name="T55" fmla="*/ 103 h 231"/>
              <a:gd name="T56" fmla="*/ 819 w 819"/>
              <a:gd name="T57"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9" h="231">
                <a:moveTo>
                  <a:pt x="819" y="115"/>
                </a:moveTo>
                <a:lnTo>
                  <a:pt x="818" y="128"/>
                </a:lnTo>
                <a:lnTo>
                  <a:pt x="802" y="149"/>
                </a:lnTo>
                <a:lnTo>
                  <a:pt x="771" y="171"/>
                </a:lnTo>
                <a:lnTo>
                  <a:pt x="726" y="190"/>
                </a:lnTo>
                <a:lnTo>
                  <a:pt x="641" y="213"/>
                </a:lnTo>
                <a:lnTo>
                  <a:pt x="493" y="230"/>
                </a:lnTo>
                <a:lnTo>
                  <a:pt x="409" y="231"/>
                </a:lnTo>
                <a:lnTo>
                  <a:pt x="326" y="230"/>
                </a:lnTo>
                <a:lnTo>
                  <a:pt x="179" y="213"/>
                </a:lnTo>
                <a:lnTo>
                  <a:pt x="94" y="190"/>
                </a:lnTo>
                <a:lnTo>
                  <a:pt x="49" y="171"/>
                </a:lnTo>
                <a:lnTo>
                  <a:pt x="18" y="149"/>
                </a:lnTo>
                <a:lnTo>
                  <a:pt x="2" y="128"/>
                </a:lnTo>
                <a:lnTo>
                  <a:pt x="0" y="115"/>
                </a:lnTo>
                <a:lnTo>
                  <a:pt x="2" y="103"/>
                </a:lnTo>
                <a:lnTo>
                  <a:pt x="18" y="80"/>
                </a:lnTo>
                <a:lnTo>
                  <a:pt x="49" y="60"/>
                </a:lnTo>
                <a:lnTo>
                  <a:pt x="94" y="41"/>
                </a:lnTo>
                <a:lnTo>
                  <a:pt x="179" y="18"/>
                </a:lnTo>
                <a:lnTo>
                  <a:pt x="326" y="1"/>
                </a:lnTo>
                <a:lnTo>
                  <a:pt x="409" y="0"/>
                </a:lnTo>
                <a:lnTo>
                  <a:pt x="493" y="1"/>
                </a:lnTo>
                <a:lnTo>
                  <a:pt x="641" y="18"/>
                </a:lnTo>
                <a:lnTo>
                  <a:pt x="726" y="41"/>
                </a:lnTo>
                <a:lnTo>
                  <a:pt x="771" y="60"/>
                </a:lnTo>
                <a:lnTo>
                  <a:pt x="802" y="80"/>
                </a:lnTo>
                <a:lnTo>
                  <a:pt x="818" y="103"/>
                </a:lnTo>
                <a:lnTo>
                  <a:pt x="819" y="11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77">
            <a:extLst>
              <a:ext uri="{FF2B5EF4-FFF2-40B4-BE49-F238E27FC236}">
                <a16:creationId xmlns:a16="http://schemas.microsoft.com/office/drawing/2014/main" id="{E9E8C44E-49D1-44FB-ADE2-F1BBA3AF09EB}"/>
              </a:ext>
            </a:extLst>
          </p:cNvPr>
          <p:cNvSpPr>
            <a:spLocks/>
          </p:cNvSpPr>
          <p:nvPr/>
        </p:nvSpPr>
        <p:spPr bwMode="auto">
          <a:xfrm>
            <a:off x="4904736" y="3500185"/>
            <a:ext cx="343109" cy="142645"/>
          </a:xfrm>
          <a:custGeom>
            <a:avLst/>
            <a:gdLst>
              <a:gd name="T0" fmla="*/ 798 w 798"/>
              <a:gd name="T1" fmla="*/ 132 h 263"/>
              <a:gd name="T2" fmla="*/ 796 w 798"/>
              <a:gd name="T3" fmla="*/ 145 h 263"/>
              <a:gd name="T4" fmla="*/ 780 w 798"/>
              <a:gd name="T5" fmla="*/ 171 h 263"/>
              <a:gd name="T6" fmla="*/ 750 w 798"/>
              <a:gd name="T7" fmla="*/ 196 h 263"/>
              <a:gd name="T8" fmla="*/ 707 w 798"/>
              <a:gd name="T9" fmla="*/ 216 h 263"/>
              <a:gd name="T10" fmla="*/ 623 w 798"/>
              <a:gd name="T11" fmla="*/ 242 h 263"/>
              <a:gd name="T12" fmla="*/ 481 w 798"/>
              <a:gd name="T13" fmla="*/ 262 h 263"/>
              <a:gd name="T14" fmla="*/ 399 w 798"/>
              <a:gd name="T15" fmla="*/ 263 h 263"/>
              <a:gd name="T16" fmla="*/ 318 w 798"/>
              <a:gd name="T17" fmla="*/ 262 h 263"/>
              <a:gd name="T18" fmla="*/ 174 w 798"/>
              <a:gd name="T19" fmla="*/ 242 h 263"/>
              <a:gd name="T20" fmla="*/ 91 w 798"/>
              <a:gd name="T21" fmla="*/ 216 h 263"/>
              <a:gd name="T22" fmla="*/ 48 w 798"/>
              <a:gd name="T23" fmla="*/ 196 h 263"/>
              <a:gd name="T24" fmla="*/ 17 w 798"/>
              <a:gd name="T25" fmla="*/ 171 h 263"/>
              <a:gd name="T26" fmla="*/ 2 w 798"/>
              <a:gd name="T27" fmla="*/ 145 h 263"/>
              <a:gd name="T28" fmla="*/ 0 w 798"/>
              <a:gd name="T29" fmla="*/ 132 h 263"/>
              <a:gd name="T30" fmla="*/ 2 w 798"/>
              <a:gd name="T31" fmla="*/ 118 h 263"/>
              <a:gd name="T32" fmla="*/ 17 w 798"/>
              <a:gd name="T33" fmla="*/ 92 h 263"/>
              <a:gd name="T34" fmla="*/ 48 w 798"/>
              <a:gd name="T35" fmla="*/ 69 h 263"/>
              <a:gd name="T36" fmla="*/ 91 w 798"/>
              <a:gd name="T37" fmla="*/ 47 h 263"/>
              <a:gd name="T38" fmla="*/ 174 w 798"/>
              <a:gd name="T39" fmla="*/ 21 h 263"/>
              <a:gd name="T40" fmla="*/ 318 w 798"/>
              <a:gd name="T41" fmla="*/ 1 h 263"/>
              <a:gd name="T42" fmla="*/ 399 w 798"/>
              <a:gd name="T43" fmla="*/ 0 h 263"/>
              <a:gd name="T44" fmla="*/ 481 w 798"/>
              <a:gd name="T45" fmla="*/ 1 h 263"/>
              <a:gd name="T46" fmla="*/ 623 w 798"/>
              <a:gd name="T47" fmla="*/ 21 h 263"/>
              <a:gd name="T48" fmla="*/ 707 w 798"/>
              <a:gd name="T49" fmla="*/ 47 h 263"/>
              <a:gd name="T50" fmla="*/ 750 w 798"/>
              <a:gd name="T51" fmla="*/ 69 h 263"/>
              <a:gd name="T52" fmla="*/ 780 w 798"/>
              <a:gd name="T53" fmla="*/ 92 h 263"/>
              <a:gd name="T54" fmla="*/ 796 w 798"/>
              <a:gd name="T55" fmla="*/ 118 h 263"/>
              <a:gd name="T56" fmla="*/ 798 w 798"/>
              <a:gd name="T57" fmla="*/ 1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8" h="263">
                <a:moveTo>
                  <a:pt x="798" y="132"/>
                </a:moveTo>
                <a:lnTo>
                  <a:pt x="796" y="145"/>
                </a:lnTo>
                <a:lnTo>
                  <a:pt x="780" y="171"/>
                </a:lnTo>
                <a:lnTo>
                  <a:pt x="750" y="196"/>
                </a:lnTo>
                <a:lnTo>
                  <a:pt x="707" y="216"/>
                </a:lnTo>
                <a:lnTo>
                  <a:pt x="623" y="242"/>
                </a:lnTo>
                <a:lnTo>
                  <a:pt x="481" y="262"/>
                </a:lnTo>
                <a:lnTo>
                  <a:pt x="399" y="263"/>
                </a:lnTo>
                <a:lnTo>
                  <a:pt x="318" y="262"/>
                </a:lnTo>
                <a:lnTo>
                  <a:pt x="174" y="242"/>
                </a:lnTo>
                <a:lnTo>
                  <a:pt x="91" y="216"/>
                </a:lnTo>
                <a:lnTo>
                  <a:pt x="48" y="196"/>
                </a:lnTo>
                <a:lnTo>
                  <a:pt x="17" y="171"/>
                </a:lnTo>
                <a:lnTo>
                  <a:pt x="2" y="145"/>
                </a:lnTo>
                <a:lnTo>
                  <a:pt x="0" y="132"/>
                </a:lnTo>
                <a:lnTo>
                  <a:pt x="2" y="118"/>
                </a:lnTo>
                <a:lnTo>
                  <a:pt x="17" y="92"/>
                </a:lnTo>
                <a:lnTo>
                  <a:pt x="48" y="69"/>
                </a:lnTo>
                <a:lnTo>
                  <a:pt x="91" y="47"/>
                </a:lnTo>
                <a:lnTo>
                  <a:pt x="174" y="21"/>
                </a:lnTo>
                <a:lnTo>
                  <a:pt x="318" y="1"/>
                </a:lnTo>
                <a:lnTo>
                  <a:pt x="399" y="0"/>
                </a:lnTo>
                <a:lnTo>
                  <a:pt x="481" y="1"/>
                </a:lnTo>
                <a:lnTo>
                  <a:pt x="623" y="21"/>
                </a:lnTo>
                <a:lnTo>
                  <a:pt x="707" y="47"/>
                </a:lnTo>
                <a:lnTo>
                  <a:pt x="750" y="69"/>
                </a:lnTo>
                <a:lnTo>
                  <a:pt x="780" y="92"/>
                </a:lnTo>
                <a:lnTo>
                  <a:pt x="796" y="118"/>
                </a:lnTo>
                <a:lnTo>
                  <a:pt x="79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78">
            <a:extLst>
              <a:ext uri="{FF2B5EF4-FFF2-40B4-BE49-F238E27FC236}">
                <a16:creationId xmlns:a16="http://schemas.microsoft.com/office/drawing/2014/main" id="{7BA0028C-DD84-4B67-982C-D47180A89888}"/>
              </a:ext>
            </a:extLst>
          </p:cNvPr>
          <p:cNvSpPr>
            <a:spLocks/>
          </p:cNvSpPr>
          <p:nvPr/>
        </p:nvSpPr>
        <p:spPr bwMode="auto">
          <a:xfrm>
            <a:off x="4953752" y="3528059"/>
            <a:ext cx="245078" cy="88538"/>
          </a:xfrm>
          <a:custGeom>
            <a:avLst/>
            <a:gdLst>
              <a:gd name="T0" fmla="*/ 569 w 569"/>
              <a:gd name="T1" fmla="*/ 80 h 161"/>
              <a:gd name="T2" fmla="*/ 567 w 569"/>
              <a:gd name="T3" fmla="*/ 87 h 161"/>
              <a:gd name="T4" fmla="*/ 556 w 569"/>
              <a:gd name="T5" fmla="*/ 103 h 161"/>
              <a:gd name="T6" fmla="*/ 521 w 569"/>
              <a:gd name="T7" fmla="*/ 125 h 161"/>
              <a:gd name="T8" fmla="*/ 444 w 569"/>
              <a:gd name="T9" fmla="*/ 146 h 161"/>
              <a:gd name="T10" fmla="*/ 343 w 569"/>
              <a:gd name="T11" fmla="*/ 159 h 161"/>
              <a:gd name="T12" fmla="*/ 284 w 569"/>
              <a:gd name="T13" fmla="*/ 161 h 161"/>
              <a:gd name="T14" fmla="*/ 226 w 569"/>
              <a:gd name="T15" fmla="*/ 159 h 161"/>
              <a:gd name="T16" fmla="*/ 124 w 569"/>
              <a:gd name="T17" fmla="*/ 146 h 161"/>
              <a:gd name="T18" fmla="*/ 46 w 569"/>
              <a:gd name="T19" fmla="*/ 125 h 161"/>
              <a:gd name="T20" fmla="*/ 12 w 569"/>
              <a:gd name="T21" fmla="*/ 103 h 161"/>
              <a:gd name="T22" fmla="*/ 0 w 569"/>
              <a:gd name="T23" fmla="*/ 87 h 161"/>
              <a:gd name="T24" fmla="*/ 0 w 569"/>
              <a:gd name="T25" fmla="*/ 80 h 161"/>
              <a:gd name="T26" fmla="*/ 0 w 569"/>
              <a:gd name="T27" fmla="*/ 72 h 161"/>
              <a:gd name="T28" fmla="*/ 12 w 569"/>
              <a:gd name="T29" fmla="*/ 56 h 161"/>
              <a:gd name="T30" fmla="*/ 46 w 569"/>
              <a:gd name="T31" fmla="*/ 34 h 161"/>
              <a:gd name="T32" fmla="*/ 124 w 569"/>
              <a:gd name="T33" fmla="*/ 13 h 161"/>
              <a:gd name="T34" fmla="*/ 226 w 569"/>
              <a:gd name="T35" fmla="*/ 1 h 161"/>
              <a:gd name="T36" fmla="*/ 284 w 569"/>
              <a:gd name="T37" fmla="*/ 0 h 161"/>
              <a:gd name="T38" fmla="*/ 343 w 569"/>
              <a:gd name="T39" fmla="*/ 1 h 161"/>
              <a:gd name="T40" fmla="*/ 444 w 569"/>
              <a:gd name="T41" fmla="*/ 13 h 161"/>
              <a:gd name="T42" fmla="*/ 521 w 569"/>
              <a:gd name="T43" fmla="*/ 34 h 161"/>
              <a:gd name="T44" fmla="*/ 556 w 569"/>
              <a:gd name="T45" fmla="*/ 56 h 161"/>
              <a:gd name="T46" fmla="*/ 567 w 569"/>
              <a:gd name="T47" fmla="*/ 72 h 161"/>
              <a:gd name="T48" fmla="*/ 569 w 569"/>
              <a:gd name="T49" fmla="*/ 8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161">
                <a:moveTo>
                  <a:pt x="569" y="80"/>
                </a:moveTo>
                <a:lnTo>
                  <a:pt x="567" y="87"/>
                </a:lnTo>
                <a:lnTo>
                  <a:pt x="556" y="103"/>
                </a:lnTo>
                <a:lnTo>
                  <a:pt x="521" y="125"/>
                </a:lnTo>
                <a:lnTo>
                  <a:pt x="444" y="146"/>
                </a:lnTo>
                <a:lnTo>
                  <a:pt x="343" y="159"/>
                </a:lnTo>
                <a:lnTo>
                  <a:pt x="284" y="161"/>
                </a:lnTo>
                <a:lnTo>
                  <a:pt x="226" y="159"/>
                </a:lnTo>
                <a:lnTo>
                  <a:pt x="124" y="146"/>
                </a:lnTo>
                <a:lnTo>
                  <a:pt x="46" y="125"/>
                </a:lnTo>
                <a:lnTo>
                  <a:pt x="12" y="103"/>
                </a:lnTo>
                <a:lnTo>
                  <a:pt x="0" y="87"/>
                </a:lnTo>
                <a:lnTo>
                  <a:pt x="0" y="80"/>
                </a:lnTo>
                <a:lnTo>
                  <a:pt x="0" y="72"/>
                </a:lnTo>
                <a:lnTo>
                  <a:pt x="12" y="56"/>
                </a:lnTo>
                <a:lnTo>
                  <a:pt x="46" y="34"/>
                </a:lnTo>
                <a:lnTo>
                  <a:pt x="124" y="13"/>
                </a:lnTo>
                <a:lnTo>
                  <a:pt x="226" y="1"/>
                </a:lnTo>
                <a:lnTo>
                  <a:pt x="284" y="0"/>
                </a:lnTo>
                <a:lnTo>
                  <a:pt x="343" y="1"/>
                </a:lnTo>
                <a:lnTo>
                  <a:pt x="444" y="13"/>
                </a:lnTo>
                <a:lnTo>
                  <a:pt x="521" y="34"/>
                </a:lnTo>
                <a:lnTo>
                  <a:pt x="556" y="56"/>
                </a:lnTo>
                <a:lnTo>
                  <a:pt x="567" y="72"/>
                </a:lnTo>
                <a:lnTo>
                  <a:pt x="569" y="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89">
            <a:extLst>
              <a:ext uri="{FF2B5EF4-FFF2-40B4-BE49-F238E27FC236}">
                <a16:creationId xmlns:a16="http://schemas.microsoft.com/office/drawing/2014/main" id="{5D7521A9-136B-4122-96CA-38665A139813}"/>
              </a:ext>
            </a:extLst>
          </p:cNvPr>
          <p:cNvSpPr>
            <a:spLocks/>
          </p:cNvSpPr>
          <p:nvPr/>
        </p:nvSpPr>
        <p:spPr bwMode="auto">
          <a:xfrm>
            <a:off x="4215936" y="2941086"/>
            <a:ext cx="136728" cy="57386"/>
          </a:xfrm>
          <a:custGeom>
            <a:avLst/>
            <a:gdLst>
              <a:gd name="T0" fmla="*/ 317 w 317"/>
              <a:gd name="T1" fmla="*/ 53 h 106"/>
              <a:gd name="T2" fmla="*/ 315 w 317"/>
              <a:gd name="T3" fmla="*/ 65 h 106"/>
              <a:gd name="T4" fmla="*/ 291 w 317"/>
              <a:gd name="T5" fmla="*/ 83 h 106"/>
              <a:gd name="T6" fmla="*/ 247 w 317"/>
              <a:gd name="T7" fmla="*/ 98 h 106"/>
              <a:gd name="T8" fmla="*/ 191 w 317"/>
              <a:gd name="T9" fmla="*/ 105 h 106"/>
              <a:gd name="T10" fmla="*/ 158 w 317"/>
              <a:gd name="T11" fmla="*/ 106 h 106"/>
              <a:gd name="T12" fmla="*/ 127 w 317"/>
              <a:gd name="T13" fmla="*/ 105 h 106"/>
              <a:gd name="T14" fmla="*/ 69 w 317"/>
              <a:gd name="T15" fmla="*/ 98 h 106"/>
              <a:gd name="T16" fmla="*/ 26 w 317"/>
              <a:gd name="T17" fmla="*/ 83 h 106"/>
              <a:gd name="T18" fmla="*/ 1 w 317"/>
              <a:gd name="T19" fmla="*/ 65 h 106"/>
              <a:gd name="T20" fmla="*/ 0 w 317"/>
              <a:gd name="T21" fmla="*/ 53 h 106"/>
              <a:gd name="T22" fmla="*/ 1 w 317"/>
              <a:gd name="T23" fmla="*/ 43 h 106"/>
              <a:gd name="T24" fmla="*/ 26 w 317"/>
              <a:gd name="T25" fmla="*/ 23 h 106"/>
              <a:gd name="T26" fmla="*/ 69 w 317"/>
              <a:gd name="T27" fmla="*/ 10 h 106"/>
              <a:gd name="T28" fmla="*/ 127 w 317"/>
              <a:gd name="T29" fmla="*/ 1 h 106"/>
              <a:gd name="T30" fmla="*/ 158 w 317"/>
              <a:gd name="T31" fmla="*/ 0 h 106"/>
              <a:gd name="T32" fmla="*/ 191 w 317"/>
              <a:gd name="T33" fmla="*/ 1 h 106"/>
              <a:gd name="T34" fmla="*/ 247 w 317"/>
              <a:gd name="T35" fmla="*/ 10 h 106"/>
              <a:gd name="T36" fmla="*/ 291 w 317"/>
              <a:gd name="T37" fmla="*/ 23 h 106"/>
              <a:gd name="T38" fmla="*/ 315 w 317"/>
              <a:gd name="T39" fmla="*/ 43 h 106"/>
              <a:gd name="T40" fmla="*/ 317 w 317"/>
              <a:gd name="T4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7" h="106">
                <a:moveTo>
                  <a:pt x="317" y="53"/>
                </a:moveTo>
                <a:lnTo>
                  <a:pt x="315" y="65"/>
                </a:lnTo>
                <a:lnTo>
                  <a:pt x="291" y="83"/>
                </a:lnTo>
                <a:lnTo>
                  <a:pt x="247" y="98"/>
                </a:lnTo>
                <a:lnTo>
                  <a:pt x="191" y="105"/>
                </a:lnTo>
                <a:lnTo>
                  <a:pt x="158" y="106"/>
                </a:lnTo>
                <a:lnTo>
                  <a:pt x="127" y="105"/>
                </a:lnTo>
                <a:lnTo>
                  <a:pt x="69" y="98"/>
                </a:lnTo>
                <a:lnTo>
                  <a:pt x="26" y="83"/>
                </a:lnTo>
                <a:lnTo>
                  <a:pt x="1" y="65"/>
                </a:lnTo>
                <a:lnTo>
                  <a:pt x="0" y="53"/>
                </a:lnTo>
                <a:lnTo>
                  <a:pt x="1" y="43"/>
                </a:lnTo>
                <a:lnTo>
                  <a:pt x="26" y="23"/>
                </a:lnTo>
                <a:lnTo>
                  <a:pt x="69" y="10"/>
                </a:lnTo>
                <a:lnTo>
                  <a:pt x="127" y="1"/>
                </a:lnTo>
                <a:lnTo>
                  <a:pt x="158" y="0"/>
                </a:lnTo>
                <a:lnTo>
                  <a:pt x="191" y="1"/>
                </a:lnTo>
                <a:lnTo>
                  <a:pt x="247" y="10"/>
                </a:lnTo>
                <a:lnTo>
                  <a:pt x="291" y="23"/>
                </a:lnTo>
                <a:lnTo>
                  <a:pt x="315" y="43"/>
                </a:lnTo>
                <a:lnTo>
                  <a:pt x="31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90">
            <a:extLst>
              <a:ext uri="{FF2B5EF4-FFF2-40B4-BE49-F238E27FC236}">
                <a16:creationId xmlns:a16="http://schemas.microsoft.com/office/drawing/2014/main" id="{AA7D77C6-EE71-4D11-8899-25A50421EE1D}"/>
              </a:ext>
            </a:extLst>
          </p:cNvPr>
          <p:cNvSpPr>
            <a:spLocks/>
          </p:cNvSpPr>
          <p:nvPr/>
        </p:nvSpPr>
        <p:spPr bwMode="auto">
          <a:xfrm>
            <a:off x="4235284" y="2952563"/>
            <a:ext cx="98031" cy="34431"/>
          </a:xfrm>
          <a:custGeom>
            <a:avLst/>
            <a:gdLst>
              <a:gd name="T0" fmla="*/ 227 w 227"/>
              <a:gd name="T1" fmla="*/ 32 h 64"/>
              <a:gd name="T2" fmla="*/ 226 w 227"/>
              <a:gd name="T3" fmla="*/ 39 h 64"/>
              <a:gd name="T4" fmla="*/ 208 w 227"/>
              <a:gd name="T5" fmla="*/ 51 h 64"/>
              <a:gd name="T6" fmla="*/ 159 w 227"/>
              <a:gd name="T7" fmla="*/ 62 h 64"/>
              <a:gd name="T8" fmla="*/ 113 w 227"/>
              <a:gd name="T9" fmla="*/ 64 h 64"/>
              <a:gd name="T10" fmla="*/ 67 w 227"/>
              <a:gd name="T11" fmla="*/ 62 h 64"/>
              <a:gd name="T12" fmla="*/ 18 w 227"/>
              <a:gd name="T13" fmla="*/ 51 h 64"/>
              <a:gd name="T14" fmla="*/ 1 w 227"/>
              <a:gd name="T15" fmla="*/ 39 h 64"/>
              <a:gd name="T16" fmla="*/ 0 w 227"/>
              <a:gd name="T17" fmla="*/ 32 h 64"/>
              <a:gd name="T18" fmla="*/ 1 w 227"/>
              <a:gd name="T19" fmla="*/ 26 h 64"/>
              <a:gd name="T20" fmla="*/ 18 w 227"/>
              <a:gd name="T21" fmla="*/ 15 h 64"/>
              <a:gd name="T22" fmla="*/ 67 w 227"/>
              <a:gd name="T23" fmla="*/ 2 h 64"/>
              <a:gd name="T24" fmla="*/ 113 w 227"/>
              <a:gd name="T25" fmla="*/ 0 h 64"/>
              <a:gd name="T26" fmla="*/ 159 w 227"/>
              <a:gd name="T27" fmla="*/ 2 h 64"/>
              <a:gd name="T28" fmla="*/ 208 w 227"/>
              <a:gd name="T29" fmla="*/ 15 h 64"/>
              <a:gd name="T30" fmla="*/ 226 w 227"/>
              <a:gd name="T31" fmla="*/ 26 h 64"/>
              <a:gd name="T32" fmla="*/ 227 w 227"/>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64">
                <a:moveTo>
                  <a:pt x="227" y="32"/>
                </a:moveTo>
                <a:lnTo>
                  <a:pt x="226" y="39"/>
                </a:lnTo>
                <a:lnTo>
                  <a:pt x="208" y="51"/>
                </a:lnTo>
                <a:lnTo>
                  <a:pt x="159" y="62"/>
                </a:lnTo>
                <a:lnTo>
                  <a:pt x="113" y="64"/>
                </a:lnTo>
                <a:lnTo>
                  <a:pt x="67" y="62"/>
                </a:lnTo>
                <a:lnTo>
                  <a:pt x="18" y="51"/>
                </a:lnTo>
                <a:lnTo>
                  <a:pt x="1" y="39"/>
                </a:lnTo>
                <a:lnTo>
                  <a:pt x="0" y="32"/>
                </a:lnTo>
                <a:lnTo>
                  <a:pt x="1" y="26"/>
                </a:lnTo>
                <a:lnTo>
                  <a:pt x="18" y="15"/>
                </a:lnTo>
                <a:lnTo>
                  <a:pt x="67" y="2"/>
                </a:lnTo>
                <a:lnTo>
                  <a:pt x="113" y="0"/>
                </a:lnTo>
                <a:lnTo>
                  <a:pt x="159" y="2"/>
                </a:lnTo>
                <a:lnTo>
                  <a:pt x="208" y="15"/>
                </a:lnTo>
                <a:lnTo>
                  <a:pt x="226" y="26"/>
                </a:lnTo>
                <a:lnTo>
                  <a:pt x="227" y="3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TextBox 86">
            <a:extLst>
              <a:ext uri="{FF2B5EF4-FFF2-40B4-BE49-F238E27FC236}">
                <a16:creationId xmlns:a16="http://schemas.microsoft.com/office/drawing/2014/main" id="{9CFCCB23-9CA6-41D0-A181-E6AF88A7213B}"/>
              </a:ext>
            </a:extLst>
          </p:cNvPr>
          <p:cNvSpPr txBox="1"/>
          <p:nvPr/>
        </p:nvSpPr>
        <p:spPr>
          <a:xfrm>
            <a:off x="8589747" y="4218921"/>
            <a:ext cx="3042161"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6"/>
                </a:solidFill>
              </a:rPr>
              <a:t>Evaluation on repeated interactions</a:t>
            </a:r>
          </a:p>
        </p:txBody>
      </p:sp>
      <p:grpSp>
        <p:nvGrpSpPr>
          <p:cNvPr id="61" name="Group 88">
            <a:extLst>
              <a:ext uri="{FF2B5EF4-FFF2-40B4-BE49-F238E27FC236}">
                <a16:creationId xmlns:a16="http://schemas.microsoft.com/office/drawing/2014/main" id="{DC6F619E-861C-4459-A3F4-D10A00E17EB6}"/>
              </a:ext>
            </a:extLst>
          </p:cNvPr>
          <p:cNvGrpSpPr/>
          <p:nvPr/>
        </p:nvGrpSpPr>
        <p:grpSpPr>
          <a:xfrm>
            <a:off x="2562323" y="4939245"/>
            <a:ext cx="4435943" cy="1600439"/>
            <a:chOff x="-879652" y="2571339"/>
            <a:chExt cx="5914589" cy="2133923"/>
          </a:xfrm>
        </p:grpSpPr>
        <p:sp>
          <p:nvSpPr>
            <p:cNvPr id="114" name="TextBox 89">
              <a:extLst>
                <a:ext uri="{FF2B5EF4-FFF2-40B4-BE49-F238E27FC236}">
                  <a16:creationId xmlns:a16="http://schemas.microsoft.com/office/drawing/2014/main" id="{A945299C-9E87-4227-8A6C-F974552335C9}"/>
                </a:ext>
              </a:extLst>
            </p:cNvPr>
            <p:cNvSpPr txBox="1"/>
            <p:nvPr/>
          </p:nvSpPr>
          <p:spPr>
            <a:xfrm>
              <a:off x="-879652" y="2571339"/>
              <a:ext cx="4149676" cy="53348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1"/>
                  </a:solidFill>
                </a:rPr>
                <a:t>Integrate individual traits</a:t>
              </a:r>
            </a:p>
          </p:txBody>
        </p:sp>
        <p:sp>
          <p:nvSpPr>
            <p:cNvPr id="115" name="TextBox 90">
              <a:extLst>
                <a:ext uri="{FF2B5EF4-FFF2-40B4-BE49-F238E27FC236}">
                  <a16:creationId xmlns:a16="http://schemas.microsoft.com/office/drawing/2014/main" id="{6F11A644-D648-4D85-844E-C635A6D87B64}"/>
                </a:ext>
              </a:extLst>
            </p:cNvPr>
            <p:cNvSpPr txBox="1"/>
            <p:nvPr/>
          </p:nvSpPr>
          <p:spPr>
            <a:xfrm>
              <a:off x="-364948" y="3104820"/>
              <a:ext cx="5399885" cy="1600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mj-lt"/>
                <a:buAutoNum type="arabicPeriod"/>
              </a:pPr>
              <a:r>
                <a:rPr lang="en-US" dirty="0"/>
                <a:t>Create specific topics of negotiation</a:t>
              </a:r>
            </a:p>
            <a:p>
              <a:pPr marL="342900" indent="-342900" algn="just">
                <a:buFont typeface="+mj-lt"/>
                <a:buAutoNum type="arabicPeriod"/>
              </a:pPr>
              <a:endParaRPr lang="en-US" dirty="0"/>
            </a:p>
            <a:p>
              <a:pPr marL="342900" indent="-342900" algn="just">
                <a:buFont typeface="+mj-lt"/>
                <a:buAutoNum type="arabicPeriod"/>
              </a:pPr>
              <a:r>
                <a:rPr lang="en-US" dirty="0"/>
                <a:t>Study personality traits and social hierarchy</a:t>
              </a:r>
            </a:p>
          </p:txBody>
        </p:sp>
      </p:grpSp>
      <p:grpSp>
        <p:nvGrpSpPr>
          <p:cNvPr id="62" name="Group 91">
            <a:extLst>
              <a:ext uri="{FF2B5EF4-FFF2-40B4-BE49-F238E27FC236}">
                <a16:creationId xmlns:a16="http://schemas.microsoft.com/office/drawing/2014/main" id="{ED8BD067-272C-4542-9A2A-9CF671073260}"/>
              </a:ext>
            </a:extLst>
          </p:cNvPr>
          <p:cNvGrpSpPr/>
          <p:nvPr/>
        </p:nvGrpSpPr>
        <p:grpSpPr>
          <a:xfrm>
            <a:off x="174505" y="3014621"/>
            <a:ext cx="5081002" cy="1778507"/>
            <a:chOff x="332936" y="2299581"/>
            <a:chExt cx="3798022" cy="1808118"/>
          </a:xfrm>
        </p:grpSpPr>
        <p:sp>
          <p:nvSpPr>
            <p:cNvPr id="109" name="TextBox 98">
              <a:extLst>
                <a:ext uri="{FF2B5EF4-FFF2-40B4-BE49-F238E27FC236}">
                  <a16:creationId xmlns:a16="http://schemas.microsoft.com/office/drawing/2014/main" id="{6B69E24D-9453-424B-9B5E-E2C1F75C02D4}"/>
                </a:ext>
              </a:extLst>
            </p:cNvPr>
            <p:cNvSpPr txBox="1"/>
            <p:nvPr/>
          </p:nvSpPr>
          <p:spPr>
            <a:xfrm>
              <a:off x="332936" y="2299581"/>
              <a:ext cx="2937088" cy="80524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accent2"/>
                  </a:solidFill>
                </a:rPr>
                <a:t>Verbal and non-verbal  expressivity</a:t>
              </a:r>
            </a:p>
          </p:txBody>
        </p:sp>
        <p:sp>
          <p:nvSpPr>
            <p:cNvPr id="113" name="TextBox 99">
              <a:extLst>
                <a:ext uri="{FF2B5EF4-FFF2-40B4-BE49-F238E27FC236}">
                  <a16:creationId xmlns:a16="http://schemas.microsoft.com/office/drawing/2014/main" id="{80BCF52C-C330-42FC-84C8-F83ABFD329E1}"/>
                </a:ext>
              </a:extLst>
            </p:cNvPr>
            <p:cNvSpPr txBox="1"/>
            <p:nvPr/>
          </p:nvSpPr>
          <p:spPr>
            <a:xfrm>
              <a:off x="1520154" y="3057385"/>
              <a:ext cx="2610804" cy="10503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dirty="0"/>
                <a:t>Linguistic style</a:t>
              </a:r>
            </a:p>
            <a:p>
              <a:pPr marL="342900" indent="-342900">
                <a:buFont typeface="+mj-lt"/>
                <a:buAutoNum type="arabicPeriod"/>
              </a:pPr>
              <a:r>
                <a:rPr lang="en-US" dirty="0"/>
                <a:t>Natural language in interaction</a:t>
              </a:r>
            </a:p>
          </p:txBody>
        </p:sp>
      </p:grpSp>
      <p:grpSp>
        <p:nvGrpSpPr>
          <p:cNvPr id="63" name="Group 100">
            <a:extLst>
              <a:ext uri="{FF2B5EF4-FFF2-40B4-BE49-F238E27FC236}">
                <a16:creationId xmlns:a16="http://schemas.microsoft.com/office/drawing/2014/main" id="{635F60CB-3D33-496C-96D1-4AF7F874B9E4}"/>
              </a:ext>
            </a:extLst>
          </p:cNvPr>
          <p:cNvGrpSpPr/>
          <p:nvPr/>
        </p:nvGrpSpPr>
        <p:grpSpPr>
          <a:xfrm>
            <a:off x="6625088" y="2959069"/>
            <a:ext cx="6822039" cy="2405510"/>
            <a:chOff x="8921977" y="4016961"/>
            <a:chExt cx="9096052" cy="3207345"/>
          </a:xfrm>
        </p:grpSpPr>
        <p:sp>
          <p:nvSpPr>
            <p:cNvPr id="101" name="TextBox 101">
              <a:extLst>
                <a:ext uri="{FF2B5EF4-FFF2-40B4-BE49-F238E27FC236}">
                  <a16:creationId xmlns:a16="http://schemas.microsoft.com/office/drawing/2014/main" id="{2E8C745E-723E-400D-B302-B9829C54E178}"/>
                </a:ext>
              </a:extLst>
            </p:cNvPr>
            <p:cNvSpPr txBox="1"/>
            <p:nvPr/>
          </p:nvSpPr>
          <p:spPr>
            <a:xfrm>
              <a:off x="8921977" y="4016961"/>
              <a:ext cx="433741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3">
                      <a:lumMod val="50000"/>
                    </a:schemeClr>
                  </a:solidFill>
                </a:rPr>
                <a:t>Argumentation in negotiation</a:t>
              </a:r>
            </a:p>
          </p:txBody>
        </p:sp>
        <p:sp>
          <p:nvSpPr>
            <p:cNvPr id="102" name="TextBox 102">
              <a:extLst>
                <a:ext uri="{FF2B5EF4-FFF2-40B4-BE49-F238E27FC236}">
                  <a16:creationId xmlns:a16="http://schemas.microsoft.com/office/drawing/2014/main" id="{FE45FCF8-EE34-4657-92F5-D36E404FBB8E}"/>
                </a:ext>
              </a:extLst>
            </p:cNvPr>
            <p:cNvSpPr txBox="1"/>
            <p:nvPr/>
          </p:nvSpPr>
          <p:spPr>
            <a:xfrm>
              <a:off x="8972326" y="4576453"/>
              <a:ext cx="6443559" cy="86177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Influence of interpersonal dominance on argumentation's strategies </a:t>
              </a:r>
            </a:p>
          </p:txBody>
        </p:sp>
        <p:sp>
          <p:nvSpPr>
            <p:cNvPr id="46" name="TextBox 102">
              <a:extLst>
                <a:ext uri="{FF2B5EF4-FFF2-40B4-BE49-F238E27FC236}">
                  <a16:creationId xmlns:a16="http://schemas.microsoft.com/office/drawing/2014/main" id="{BD0D7D5C-D588-4C97-A0FE-A5B9F90F145A}"/>
                </a:ext>
              </a:extLst>
            </p:cNvPr>
            <p:cNvSpPr txBox="1"/>
            <p:nvPr/>
          </p:nvSpPr>
          <p:spPr>
            <a:xfrm>
              <a:off x="11574470" y="6731864"/>
              <a:ext cx="6443559" cy="49244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Evolution of the strategies over interactions</a:t>
              </a:r>
            </a:p>
          </p:txBody>
        </p:sp>
      </p:grpSp>
      <p:grpSp>
        <p:nvGrpSpPr>
          <p:cNvPr id="64" name="Group 103">
            <a:extLst>
              <a:ext uri="{FF2B5EF4-FFF2-40B4-BE49-F238E27FC236}">
                <a16:creationId xmlns:a16="http://schemas.microsoft.com/office/drawing/2014/main" id="{7AB54004-490F-4D0C-8AD5-96B83DC531BD}"/>
              </a:ext>
            </a:extLst>
          </p:cNvPr>
          <p:cNvGrpSpPr/>
          <p:nvPr/>
        </p:nvGrpSpPr>
        <p:grpSpPr>
          <a:xfrm>
            <a:off x="4758652" y="1609798"/>
            <a:ext cx="6509312" cy="1246981"/>
            <a:chOff x="8921977" y="4016961"/>
            <a:chExt cx="8679082" cy="1662638"/>
          </a:xfrm>
        </p:grpSpPr>
        <p:sp>
          <p:nvSpPr>
            <p:cNvPr id="99" name="TextBox 104">
              <a:extLst>
                <a:ext uri="{FF2B5EF4-FFF2-40B4-BE49-F238E27FC236}">
                  <a16:creationId xmlns:a16="http://schemas.microsoft.com/office/drawing/2014/main" id="{3344FE50-9CF4-4F9B-AD02-BD82C3C329CD}"/>
                </a:ext>
              </a:extLst>
            </p:cNvPr>
            <p:cNvSpPr txBox="1"/>
            <p:nvPr/>
          </p:nvSpPr>
          <p:spPr>
            <a:xfrm>
              <a:off x="8921977" y="4016961"/>
              <a:ext cx="4800336" cy="53348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solidFill>
                </a:rPr>
                <a:t>Non verbal behaviors</a:t>
              </a:r>
            </a:p>
          </p:txBody>
        </p:sp>
        <p:sp>
          <p:nvSpPr>
            <p:cNvPr id="100" name="TextBox 105">
              <a:extLst>
                <a:ext uri="{FF2B5EF4-FFF2-40B4-BE49-F238E27FC236}">
                  <a16:creationId xmlns:a16="http://schemas.microsoft.com/office/drawing/2014/main" id="{EFB5BCCA-F1E7-4441-9822-FA683A167170}"/>
                </a:ext>
              </a:extLst>
            </p:cNvPr>
            <p:cNvSpPr txBox="1"/>
            <p:nvPr/>
          </p:nvSpPr>
          <p:spPr>
            <a:xfrm>
              <a:off x="8929770" y="4448495"/>
              <a:ext cx="8671289" cy="123110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dirty="0"/>
                <a:t>Integrate non verbal behaviors to improve expressivity</a:t>
              </a:r>
            </a:p>
            <a:p>
              <a:pPr marL="171450" indent="-171450" algn="just">
                <a:buFont typeface="Arial" panose="020B0604020202020204" pitchFamily="34" charset="0"/>
                <a:buChar char="•"/>
              </a:pPr>
              <a:r>
                <a:rPr lang="en-US" dirty="0"/>
                <a:t>Study the relation of non verbal behaviors and perception of negotiation strategies </a:t>
              </a:r>
            </a:p>
          </p:txBody>
        </p:sp>
      </p:grpSp>
      <p:cxnSp>
        <p:nvCxnSpPr>
          <p:cNvPr id="65" name="Connector: Elbow 106">
            <a:extLst>
              <a:ext uri="{FF2B5EF4-FFF2-40B4-BE49-F238E27FC236}">
                <a16:creationId xmlns:a16="http://schemas.microsoft.com/office/drawing/2014/main" id="{D5A87042-C22F-4049-BB9B-60181EFBEEF3}"/>
              </a:ext>
            </a:extLst>
          </p:cNvPr>
          <p:cNvCxnSpPr>
            <a:cxnSpLocks/>
            <a:endCxn id="66" idx="1"/>
          </p:cNvCxnSpPr>
          <p:nvPr/>
        </p:nvCxnSpPr>
        <p:spPr>
          <a:xfrm rot="5400000" flipH="1" flipV="1">
            <a:off x="7574727" y="4936858"/>
            <a:ext cx="1115908" cy="45244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CB8305A-5AED-4D10-99E7-837138F5ACD3}"/>
              </a:ext>
            </a:extLst>
          </p:cNvPr>
          <p:cNvSpPr/>
          <p:nvPr/>
        </p:nvSpPr>
        <p:spPr>
          <a:xfrm>
            <a:off x="8358903" y="4432943"/>
            <a:ext cx="34289" cy="3443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67" name="Connector: Elbow 108">
            <a:extLst>
              <a:ext uri="{FF2B5EF4-FFF2-40B4-BE49-F238E27FC236}">
                <a16:creationId xmlns:a16="http://schemas.microsoft.com/office/drawing/2014/main" id="{E5F742E5-FF7B-48DD-8FD6-BE6AE6EACA90}"/>
              </a:ext>
            </a:extLst>
          </p:cNvPr>
          <p:cNvCxnSpPr>
            <a:cxnSpLocks/>
            <a:endCxn id="80" idx="1"/>
          </p:cNvCxnSpPr>
          <p:nvPr/>
        </p:nvCxnSpPr>
        <p:spPr>
          <a:xfrm rot="5400000" flipH="1" flipV="1">
            <a:off x="5672541" y="3471560"/>
            <a:ext cx="994193" cy="50590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28FBC05-DB12-4941-BCE8-EEA9C232B8E6}"/>
              </a:ext>
            </a:extLst>
          </p:cNvPr>
          <p:cNvSpPr/>
          <p:nvPr/>
        </p:nvSpPr>
        <p:spPr>
          <a:xfrm>
            <a:off x="6422588" y="3055231"/>
            <a:ext cx="34289" cy="3443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1" name="Connector: Elbow 145">
            <a:extLst>
              <a:ext uri="{FF2B5EF4-FFF2-40B4-BE49-F238E27FC236}">
                <a16:creationId xmlns:a16="http://schemas.microsoft.com/office/drawing/2014/main" id="{6C1B8B44-AE00-4E82-A5AB-896C7D2171B2}"/>
              </a:ext>
            </a:extLst>
          </p:cNvPr>
          <p:cNvCxnSpPr>
            <a:cxnSpLocks/>
            <a:endCxn id="82" idx="1"/>
          </p:cNvCxnSpPr>
          <p:nvPr/>
        </p:nvCxnSpPr>
        <p:spPr>
          <a:xfrm rot="5400000" flipH="1" flipV="1">
            <a:off x="3899275" y="2225899"/>
            <a:ext cx="1102783" cy="3469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30E33DE-23C3-4B21-B029-82A72BEDCFD7}"/>
              </a:ext>
            </a:extLst>
          </p:cNvPr>
          <p:cNvSpPr/>
          <p:nvPr/>
        </p:nvSpPr>
        <p:spPr>
          <a:xfrm>
            <a:off x="4624125" y="1675782"/>
            <a:ext cx="34289" cy="3443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83" name="Connector: Elbow 147">
            <a:extLst>
              <a:ext uri="{FF2B5EF4-FFF2-40B4-BE49-F238E27FC236}">
                <a16:creationId xmlns:a16="http://schemas.microsoft.com/office/drawing/2014/main" id="{E31B3E62-B727-41B2-B01D-6D929656B384}"/>
              </a:ext>
            </a:extLst>
          </p:cNvPr>
          <p:cNvCxnSpPr>
            <a:cxnSpLocks/>
            <a:endCxn id="95" idx="3"/>
          </p:cNvCxnSpPr>
          <p:nvPr/>
        </p:nvCxnSpPr>
        <p:spPr>
          <a:xfrm rot="5400000">
            <a:off x="6283007" y="4499241"/>
            <a:ext cx="213815" cy="1143105"/>
          </a:xfrm>
          <a:prstGeom prst="bentConnector2">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5A91592-4C41-453F-94CD-09D85E36790C}"/>
              </a:ext>
            </a:extLst>
          </p:cNvPr>
          <p:cNvSpPr/>
          <p:nvPr/>
        </p:nvSpPr>
        <p:spPr>
          <a:xfrm>
            <a:off x="5784072" y="5005518"/>
            <a:ext cx="34289" cy="3443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cxnSp>
        <p:nvCxnSpPr>
          <p:cNvPr id="96" name="Connector: Elbow 149">
            <a:extLst>
              <a:ext uri="{FF2B5EF4-FFF2-40B4-BE49-F238E27FC236}">
                <a16:creationId xmlns:a16="http://schemas.microsoft.com/office/drawing/2014/main" id="{F0355D64-258D-40CB-AEB6-9FBE33BFBD2E}"/>
              </a:ext>
            </a:extLst>
          </p:cNvPr>
          <p:cNvCxnSpPr>
            <a:cxnSpLocks/>
            <a:endCxn id="97" idx="3"/>
          </p:cNvCxnSpPr>
          <p:nvPr/>
        </p:nvCxnSpPr>
        <p:spPr>
          <a:xfrm rot="5400000">
            <a:off x="4643525" y="3343163"/>
            <a:ext cx="174254" cy="6769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0199BB96-0025-4965-B34B-CD9ED39DDA5B}"/>
              </a:ext>
            </a:extLst>
          </p:cNvPr>
          <p:cNvSpPr/>
          <p:nvPr/>
        </p:nvSpPr>
        <p:spPr>
          <a:xfrm>
            <a:off x="4357867" y="3596603"/>
            <a:ext cx="34289" cy="3443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pic>
        <p:nvPicPr>
          <p:cNvPr id="121" name="Image 119">
            <a:extLst>
              <a:ext uri="{FF2B5EF4-FFF2-40B4-BE49-F238E27FC236}">
                <a16:creationId xmlns:a16="http://schemas.microsoft.com/office/drawing/2014/main" id="{84A620D1-56F8-4F74-BA01-AAABFA1DA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464" y="1544393"/>
            <a:ext cx="1184377" cy="107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3332F75F-D4FB-414C-A27E-6CF564A4DBB7}"/>
              </a:ext>
            </a:extLst>
          </p:cNvPr>
          <p:cNvSpPr txBox="1"/>
          <p:nvPr/>
        </p:nvSpPr>
        <p:spPr>
          <a:xfrm>
            <a:off x="1042805" y="2570629"/>
            <a:ext cx="3039035" cy="369332"/>
          </a:xfrm>
          <a:prstGeom prst="rect">
            <a:avLst/>
          </a:prstGeom>
          <a:noFill/>
        </p:spPr>
        <p:txBody>
          <a:bodyPr wrap="square" rtlCol="0">
            <a:spAutoFit/>
          </a:bodyPr>
          <a:lstStyle/>
          <a:p>
            <a:r>
              <a:rPr lang="fr-FR" b="1" dirty="0">
                <a:solidFill>
                  <a:srgbClr val="002060"/>
                </a:solidFill>
              </a:rPr>
              <a:t>Social </a:t>
            </a:r>
            <a:r>
              <a:rPr lang="fr-FR" b="1" dirty="0" err="1">
                <a:solidFill>
                  <a:srgbClr val="002060"/>
                </a:solidFill>
              </a:rPr>
              <a:t>conversational</a:t>
            </a:r>
            <a:r>
              <a:rPr lang="fr-FR" b="1" dirty="0">
                <a:solidFill>
                  <a:srgbClr val="002060"/>
                </a:solidFill>
              </a:rPr>
              <a:t> agent</a:t>
            </a:r>
          </a:p>
        </p:txBody>
      </p:sp>
    </p:spTree>
    <p:extLst>
      <p:ext uri="{BB962C8B-B14F-4D97-AF65-F5344CB8AC3E}">
        <p14:creationId xmlns:p14="http://schemas.microsoft.com/office/powerpoint/2010/main" val="1845550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F4E6C4-7F44-49E9-B928-084A4F777868}"/>
              </a:ext>
            </a:extLst>
          </p:cNvPr>
          <p:cNvSpPr/>
          <p:nvPr/>
        </p:nvSpPr>
        <p:spPr>
          <a:xfrm>
            <a:off x="0" y="-43200"/>
            <a:ext cx="12192000" cy="55789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5" name="Group 23">
            <a:extLst>
              <a:ext uri="{FF2B5EF4-FFF2-40B4-BE49-F238E27FC236}">
                <a16:creationId xmlns:a16="http://schemas.microsoft.com/office/drawing/2014/main" id="{89C2F0BD-92F5-4F81-9B98-7CC9A3FED526}"/>
              </a:ext>
            </a:extLst>
          </p:cNvPr>
          <p:cNvGrpSpPr/>
          <p:nvPr/>
        </p:nvGrpSpPr>
        <p:grpSpPr>
          <a:xfrm>
            <a:off x="3483553" y="2523729"/>
            <a:ext cx="5224894" cy="968871"/>
            <a:chOff x="2148051" y="2137172"/>
            <a:chExt cx="6966526" cy="1291828"/>
          </a:xfrm>
        </p:grpSpPr>
        <p:grpSp>
          <p:nvGrpSpPr>
            <p:cNvPr id="6" name="Group 24">
              <a:extLst>
                <a:ext uri="{FF2B5EF4-FFF2-40B4-BE49-F238E27FC236}">
                  <a16:creationId xmlns:a16="http://schemas.microsoft.com/office/drawing/2014/main" id="{E2E12797-4C77-49FE-8534-79D2FFC30D6D}"/>
                </a:ext>
              </a:extLst>
            </p:cNvPr>
            <p:cNvGrpSpPr>
              <a:grpSpLocks noChangeAspect="1"/>
            </p:cNvGrpSpPr>
            <p:nvPr/>
          </p:nvGrpSpPr>
          <p:grpSpPr>
            <a:xfrm>
              <a:off x="2148051" y="2137173"/>
              <a:ext cx="1291827" cy="1291827"/>
              <a:chOff x="1382807" y="174388"/>
              <a:chExt cx="3025589" cy="3025588"/>
            </a:xfrm>
          </p:grpSpPr>
          <p:sp>
            <p:nvSpPr>
              <p:cNvPr id="13" name="Rectangle 12">
                <a:extLst>
                  <a:ext uri="{FF2B5EF4-FFF2-40B4-BE49-F238E27FC236}">
                    <a16:creationId xmlns:a16="http://schemas.microsoft.com/office/drawing/2014/main" id="{CE659507-1EA4-4E4F-9B63-9761C17B456F}"/>
                  </a:ext>
                </a:extLst>
              </p:cNvPr>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Freeform 8">
                <a:extLst>
                  <a:ext uri="{FF2B5EF4-FFF2-40B4-BE49-F238E27FC236}">
                    <a16:creationId xmlns:a16="http://schemas.microsoft.com/office/drawing/2014/main" id="{BC745D99-6CDB-474C-8837-55CBB065D80F}"/>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33">
                <a:extLst>
                  <a:ext uri="{FF2B5EF4-FFF2-40B4-BE49-F238E27FC236}">
                    <a16:creationId xmlns:a16="http://schemas.microsoft.com/office/drawing/2014/main" id="{6CA8EAFD-1EFF-458B-9379-A9FEE4DDB942}"/>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 name="Group 25">
              <a:extLst>
                <a:ext uri="{FF2B5EF4-FFF2-40B4-BE49-F238E27FC236}">
                  <a16:creationId xmlns:a16="http://schemas.microsoft.com/office/drawing/2014/main" id="{B7CB68B1-8446-4ABA-973B-08ED7273AF3C}"/>
                </a:ext>
              </a:extLst>
            </p:cNvPr>
            <p:cNvGrpSpPr>
              <a:grpSpLocks noChangeAspect="1"/>
            </p:cNvGrpSpPr>
            <p:nvPr/>
          </p:nvGrpSpPr>
          <p:grpSpPr>
            <a:xfrm>
              <a:off x="6408025" y="2137172"/>
              <a:ext cx="1291827" cy="1291827"/>
              <a:chOff x="1382807" y="174388"/>
              <a:chExt cx="3025589" cy="3025588"/>
            </a:xfrm>
          </p:grpSpPr>
          <p:sp>
            <p:nvSpPr>
              <p:cNvPr id="10" name="Rectangle 9">
                <a:extLst>
                  <a:ext uri="{FF2B5EF4-FFF2-40B4-BE49-F238E27FC236}">
                    <a16:creationId xmlns:a16="http://schemas.microsoft.com/office/drawing/2014/main" id="{B56D2E6A-ABE4-4C4A-9A7B-57950C1005EE}"/>
                  </a:ext>
                </a:extLst>
              </p:cNvPr>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29">
                <a:extLst>
                  <a:ext uri="{FF2B5EF4-FFF2-40B4-BE49-F238E27FC236}">
                    <a16:creationId xmlns:a16="http://schemas.microsoft.com/office/drawing/2014/main" id="{3EEAB7D3-B991-4475-BF8C-0DC26109AC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6514FF13-BC2E-44BB-8B6F-6EB4054450EC}"/>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Freeform: Shape 26">
              <a:extLst>
                <a:ext uri="{FF2B5EF4-FFF2-40B4-BE49-F238E27FC236}">
                  <a16:creationId xmlns:a16="http://schemas.microsoft.com/office/drawing/2014/main" id="{7CDA4CE6-1764-4CC1-82F3-05881C2AD9AB}"/>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Shape 27">
              <a:extLst>
                <a:ext uri="{FF2B5EF4-FFF2-40B4-BE49-F238E27FC236}">
                  <a16:creationId xmlns:a16="http://schemas.microsoft.com/office/drawing/2014/main" id="{B7FDD769-8C4F-46F6-A32C-6F7A5164A2B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Espace réservé du numéro de diapositive 1">
            <a:extLst>
              <a:ext uri="{FF2B5EF4-FFF2-40B4-BE49-F238E27FC236}">
                <a16:creationId xmlns:a16="http://schemas.microsoft.com/office/drawing/2014/main" id="{C2F32686-85B0-4DF9-8C70-683602F4486F}"/>
              </a:ext>
            </a:extLst>
          </p:cNvPr>
          <p:cNvSpPr>
            <a:spLocks noGrp="1"/>
          </p:cNvSpPr>
          <p:nvPr>
            <p:ph type="sldNum" sz="quarter" idx="12"/>
          </p:nvPr>
        </p:nvSpPr>
        <p:spPr/>
        <p:txBody>
          <a:bodyPr/>
          <a:lstStyle/>
          <a:p>
            <a:fld id="{EAE346B8-B207-44B2-9593-768E5DB0BF9F}" type="slidenum">
              <a:rPr lang="fr-FR" smtClean="0"/>
              <a:pPr/>
              <a:t>66</a:t>
            </a:fld>
            <a:endParaRPr lang="fr-FR" dirty="0"/>
          </a:p>
        </p:txBody>
      </p:sp>
      <p:sp>
        <p:nvSpPr>
          <p:cNvPr id="3" name="Rectangle 2">
            <a:extLst>
              <a:ext uri="{FF2B5EF4-FFF2-40B4-BE49-F238E27FC236}">
                <a16:creationId xmlns:a16="http://schemas.microsoft.com/office/drawing/2014/main" id="{A5959F1A-071E-4329-979B-C67AE8E4BC0C}"/>
              </a:ext>
            </a:extLst>
          </p:cNvPr>
          <p:cNvSpPr/>
          <p:nvPr/>
        </p:nvSpPr>
        <p:spPr>
          <a:xfrm>
            <a:off x="3733490" y="3693798"/>
            <a:ext cx="4600800" cy="558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Lydia.ouldouali@gmail.com</a:t>
            </a:r>
          </a:p>
        </p:txBody>
      </p:sp>
      <p:pic>
        <p:nvPicPr>
          <p:cNvPr id="17" name="Image 16">
            <a:extLst>
              <a:ext uri="{FF2B5EF4-FFF2-40B4-BE49-F238E27FC236}">
                <a16:creationId xmlns:a16="http://schemas.microsoft.com/office/drawing/2014/main" id="{21E45B33-11B1-4257-BAC9-005F402D7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82" y="5691517"/>
            <a:ext cx="1584176" cy="1297329"/>
          </a:xfrm>
          <a:prstGeom prst="rect">
            <a:avLst/>
          </a:prstGeom>
        </p:spPr>
      </p:pic>
      <p:pic>
        <p:nvPicPr>
          <p:cNvPr id="18" name="Image 17">
            <a:extLst>
              <a:ext uri="{FF2B5EF4-FFF2-40B4-BE49-F238E27FC236}">
                <a16:creationId xmlns:a16="http://schemas.microsoft.com/office/drawing/2014/main" id="{5E54B46A-56E5-4FAA-AB39-84E71DA725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556" y="5877689"/>
            <a:ext cx="912053" cy="914822"/>
          </a:xfrm>
          <a:prstGeom prst="rect">
            <a:avLst/>
          </a:prstGeom>
        </p:spPr>
      </p:pic>
      <p:pic>
        <p:nvPicPr>
          <p:cNvPr id="19" name="Image 18">
            <a:extLst>
              <a:ext uri="{FF2B5EF4-FFF2-40B4-BE49-F238E27FC236}">
                <a16:creationId xmlns:a16="http://schemas.microsoft.com/office/drawing/2014/main" id="{5B78B41B-E7B2-41A7-9995-2E0787B2B5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718" y="5864276"/>
            <a:ext cx="1512168" cy="941648"/>
          </a:xfrm>
          <a:prstGeom prst="rect">
            <a:avLst/>
          </a:prstGeom>
        </p:spPr>
      </p:pic>
    </p:spTree>
    <p:extLst>
      <p:ext uri="{BB962C8B-B14F-4D97-AF65-F5344CB8AC3E}">
        <p14:creationId xmlns:p14="http://schemas.microsoft.com/office/powerpoint/2010/main" val="112803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523058" y="4627279"/>
            <a:ext cx="920141" cy="920141"/>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216722" y="4848593"/>
            <a:ext cx="3797333" cy="1754886"/>
            <a:chOff x="9828952" y="4215747"/>
            <a:chExt cx="3134535" cy="1020935"/>
          </a:xfrm>
        </p:grpSpPr>
        <p:sp>
          <p:nvSpPr>
            <p:cNvPr id="31" name="Rectangle 30">
              <a:extLst>
                <a:ext uri="{FF2B5EF4-FFF2-40B4-BE49-F238E27FC236}">
                  <a16:creationId xmlns:a16="http://schemas.microsoft.com/office/drawing/2014/main" id="{B5E57E7F-AFB9-4468-AAA5-B3363A743A72}"/>
                </a:ext>
              </a:extLst>
            </p:cNvPr>
            <p:cNvSpPr/>
            <p:nvPr/>
          </p:nvSpPr>
          <p:spPr>
            <a:xfrm>
              <a:off x="9828952" y="4215747"/>
              <a:ext cx="298073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sz="2000"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138668" y="4251721"/>
              <a:ext cx="2824819" cy="948988"/>
            </a:xfrm>
            <a:prstGeom prst="rect">
              <a:avLst/>
            </a:prstGeom>
            <a:noFill/>
          </p:spPr>
          <p:txBody>
            <a:bodyPr wrap="square" rtlCol="0">
              <a:spAutoFit/>
            </a:bodyPr>
            <a:lstStyle/>
            <a:p>
              <a:r>
                <a:rPr lang="en-US" sz="2000" i="1" dirty="0">
                  <a:solidFill>
                    <a:prstClr val="black"/>
                  </a:solidFill>
                </a:rPr>
                <a:t>(Burgoon &amp; Dunbar 98)</a:t>
              </a:r>
              <a:endParaRPr lang="en-US" sz="2000" dirty="0">
                <a:solidFill>
                  <a:schemeClr val="tx1">
                    <a:lumMod val="50000"/>
                    <a:lumOff val="50000"/>
                  </a:schemeClr>
                </a:solidFill>
              </a:endParaRPr>
            </a:p>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42A11B2-1257-4301-837A-91CC8D7A7938}"/>
              </a:ext>
            </a:extLst>
          </p:cNvPr>
          <p:cNvSpPr>
            <a:spLocks noGrp="1"/>
          </p:cNvSpPr>
          <p:nvPr>
            <p:ph type="sldNum" sz="quarter" idx="12"/>
          </p:nvPr>
        </p:nvSpPr>
        <p:spPr/>
        <p:txBody>
          <a:bodyPr/>
          <a:lstStyle/>
          <a:p>
            <a:fld id="{830C4335-9913-4F80-B9D7-EA4FD23BFB5C}" type="slidenum">
              <a:rPr lang="fr-FR" smtClean="0"/>
              <a:pPr/>
              <a:t>7</a:t>
            </a:fld>
            <a:endParaRPr lang="fr-FR" dirty="0"/>
          </a:p>
        </p:txBody>
      </p: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348761" y="4749586"/>
            <a:ext cx="7233522" cy="20005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596924" y="4737549"/>
            <a:ext cx="6842385" cy="2060564"/>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800100" lvl="1" indent="-342900">
              <a:buClr>
                <a:schemeClr val="accent1"/>
              </a:buClr>
              <a:buFont typeface="Wingdings" panose="05000000000000000000" pitchFamily="2" charset="2"/>
              <a:buChar char="§"/>
            </a:pPr>
            <a:r>
              <a:rPr lang="en-US" sz="2000" dirty="0">
                <a:solidFill>
                  <a:schemeClr val="accent3">
                    <a:lumMod val="50000"/>
                  </a:schemeClr>
                </a:solidFill>
              </a:rPr>
              <a:t>Legitimate expression of power and dominance</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800100" lvl="1" indent="-342900">
              <a:lnSpc>
                <a:spcPct val="150000"/>
              </a:lnSpc>
              <a:buClr>
                <a:schemeClr val="accent1"/>
              </a:buClr>
              <a:buFont typeface="Wingdings" panose="05000000000000000000" pitchFamily="2" charset="2"/>
              <a:buChar char="§"/>
            </a:pPr>
            <a:r>
              <a:rPr lang="en-US" dirty="0" err="1">
                <a:solidFill>
                  <a:schemeClr val="accent3">
                    <a:lumMod val="50000"/>
                  </a:schemeClr>
                </a:solidFill>
              </a:rPr>
              <a:t>e.g</a:t>
            </a:r>
            <a:r>
              <a:rPr lang="en-US" dirty="0">
                <a:solidFill>
                  <a:schemeClr val="accent3">
                    <a:lumMod val="50000"/>
                  </a:schemeClr>
                </a:solidFill>
              </a:rPr>
              <a:t>:  college professor, judge, or corporate president  </a:t>
            </a:r>
          </a:p>
          <a:p>
            <a:pPr marL="342900" indent="-342900">
              <a:lnSpc>
                <a:spcPct val="150000"/>
              </a:lnSpc>
              <a:buClr>
                <a:schemeClr val="accent1"/>
              </a:buClr>
              <a:buFont typeface="Wingdings" panose="05000000000000000000" pitchFamily="2" charset="2"/>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6" name="Espace réservé du numéro de diapositive 5">
            <a:extLst>
              <a:ext uri="{FF2B5EF4-FFF2-40B4-BE49-F238E27FC236}">
                <a16:creationId xmlns:a16="http://schemas.microsoft.com/office/drawing/2014/main" id="{CFC04182-FFF8-4D50-83B7-A95EC610A4A8}"/>
              </a:ext>
            </a:extLst>
          </p:cNvPr>
          <p:cNvSpPr>
            <a:spLocks noGrp="1"/>
          </p:cNvSpPr>
          <p:nvPr>
            <p:ph type="sldNum" sz="quarter" idx="12"/>
          </p:nvPr>
        </p:nvSpPr>
        <p:spPr/>
        <p:txBody>
          <a:bodyPr/>
          <a:lstStyle/>
          <a:p>
            <a:fld id="{830C4335-9913-4F80-B9D7-EA4FD23BFB5C}" type="slidenum">
              <a:rPr lang="fr-FR" smtClean="0"/>
              <a:pPr/>
              <a:t>8</a:t>
            </a:fld>
            <a:endParaRPr lang="fr-FR" dirty="0"/>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3441700" y="4685453"/>
            <a:ext cx="846989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845E007-309C-432D-A680-059D83D0C523}"/>
              </a:ext>
            </a:extLst>
          </p:cNvPr>
          <p:cNvSpPr txBox="1"/>
          <p:nvPr/>
        </p:nvSpPr>
        <p:spPr>
          <a:xfrm>
            <a:off x="3115861" y="4778304"/>
            <a:ext cx="8928919" cy="1754326"/>
          </a:xfrm>
          <a:prstGeom prst="rect">
            <a:avLst/>
          </a:prstGeom>
          <a:noFill/>
        </p:spPr>
        <p:txBody>
          <a:bodyPr wrap="none" rtlCol="0">
            <a:spAutoFit/>
          </a:bodyPr>
          <a:lstStyle/>
          <a:p>
            <a:pPr marL="800100" lvl="1" indent="-342900">
              <a:buClr>
                <a:schemeClr val="tx2">
                  <a:lumMod val="50000"/>
                </a:schemeClr>
              </a:buClr>
              <a:buFont typeface="Wingdings" panose="05000000000000000000" pitchFamily="2" charset="2"/>
              <a:buChar char="§"/>
            </a:pPr>
            <a:r>
              <a:rPr lang="en-US" sz="2000" dirty="0"/>
              <a:t>Ability to exert power </a:t>
            </a:r>
            <a:r>
              <a:rPr lang="en-US" sz="1600" i="1" dirty="0"/>
              <a:t>(Burgoon &amp; Dunbar 98)</a:t>
            </a:r>
          </a:p>
          <a:p>
            <a:pPr marL="800100" lvl="1" indent="-342900">
              <a:buClr>
                <a:schemeClr val="tx2">
                  <a:lumMod val="50000"/>
                </a:schemeClr>
              </a:buClr>
              <a:buFont typeface="Wingdings" panose="05000000000000000000" pitchFamily="2" charset="2"/>
              <a:buChar char="§"/>
            </a:pPr>
            <a:endParaRPr lang="en-US" sz="1600" b="1" i="1" dirty="0"/>
          </a:p>
          <a:p>
            <a:pPr marL="800100" lvl="1" indent="-342900">
              <a:buClr>
                <a:schemeClr val="tx2">
                  <a:lumMod val="50000"/>
                </a:schemeClr>
              </a:buClr>
              <a:buFont typeface="Wingdings" panose="05000000000000000000" pitchFamily="2" charset="2"/>
              <a:buChar char="§"/>
            </a:pPr>
            <a:r>
              <a:rPr lang="en-US" sz="2000" b="1" i="1" dirty="0"/>
              <a:t>Power:</a:t>
            </a:r>
            <a:r>
              <a:rPr lang="en-US" sz="2000" b="1" i="1" dirty="0">
                <a:solidFill>
                  <a:schemeClr val="accent3"/>
                </a:solidFill>
              </a:rPr>
              <a:t> </a:t>
            </a:r>
            <a:r>
              <a:rPr lang="en-US" sz="2000" i="1" dirty="0"/>
              <a:t>Ability to influence the behavior of another person </a:t>
            </a:r>
            <a:r>
              <a:rPr lang="en-US" i="1" dirty="0"/>
              <a:t>(Burgoon et al 98)</a:t>
            </a:r>
          </a:p>
          <a:p>
            <a:pPr lvl="1"/>
            <a:endParaRPr lang="en-US" sz="1600" i="1" dirty="0"/>
          </a:p>
          <a:p>
            <a:pPr lvl="1"/>
            <a:r>
              <a:rPr lang="en-US" sz="2000" dirty="0"/>
              <a:t>Control attempts by one individual </a:t>
            </a:r>
            <a:r>
              <a:rPr lang="en-US" sz="2000" i="1" u="sng" dirty="0"/>
              <a:t>are accepted </a:t>
            </a:r>
            <a:r>
              <a:rPr lang="en-US" sz="2000" dirty="0"/>
              <a:t>by the interactional partner </a:t>
            </a:r>
          </a:p>
          <a:p>
            <a:pPr lvl="1"/>
            <a:r>
              <a:rPr lang="en-US" sz="1600" i="1" dirty="0">
                <a:solidFill>
                  <a:prstClr val="black"/>
                </a:solidFill>
              </a:rPr>
              <a:t>(Burgoon &amp; Dunbar 98)</a:t>
            </a:r>
          </a:p>
        </p:txBody>
      </p:sp>
      <p:sp>
        <p:nvSpPr>
          <p:cNvPr id="9" name="Espace réservé du numéro de diapositive 8">
            <a:extLst>
              <a:ext uri="{FF2B5EF4-FFF2-40B4-BE49-F238E27FC236}">
                <a16:creationId xmlns:a16="http://schemas.microsoft.com/office/drawing/2014/main" id="{261862EC-C06E-40F6-89EC-C468F6EBBCD6}"/>
              </a:ext>
            </a:extLst>
          </p:cNvPr>
          <p:cNvSpPr>
            <a:spLocks noGrp="1"/>
          </p:cNvSpPr>
          <p:nvPr>
            <p:ph type="sldNum" sz="quarter" idx="12"/>
          </p:nvPr>
        </p:nvSpPr>
        <p:spPr/>
        <p:txBody>
          <a:bodyPr/>
          <a:lstStyle/>
          <a:p>
            <a:fld id="{830C4335-9913-4F80-B9D7-EA4FD23BFB5C}" type="slidenum">
              <a:rPr lang="fr-FR" smtClean="0"/>
              <a:pPr/>
              <a:t>9</a:t>
            </a:fld>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3682</Words>
  <Application>Microsoft Office PowerPoint</Application>
  <PresentationFormat>Grand écran</PresentationFormat>
  <Paragraphs>1030</Paragraphs>
  <Slides>66</Slides>
  <Notes>46</Notes>
  <HiddenSlides>2</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66</vt:i4>
      </vt:variant>
    </vt:vector>
  </HeadingPairs>
  <TitlesOfParts>
    <vt:vector size="77" baseType="lpstr">
      <vt:lpstr>Arabic Typesetting</vt:lpstr>
      <vt:lpstr>Arial</vt:lpstr>
      <vt:lpstr>Bradley Hand ITC</vt:lpstr>
      <vt:lpstr>Calibri</vt:lpstr>
      <vt:lpstr>Calibri Light</vt:lpstr>
      <vt:lpstr>Cambria Math</vt:lpstr>
      <vt:lpstr>Open</vt:lpstr>
      <vt:lpstr>Open Sans</vt:lpstr>
      <vt:lpstr>Open(sans)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Negotiation domain:  model based on preferences</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acceptability (concession)</vt:lpstr>
      <vt:lpstr>Mental model: Decision about proposals          (self vs other)</vt:lpstr>
      <vt:lpstr>Mental model: utterance choice (lead of dialogue)</vt:lpstr>
      <vt:lpstr>Mental model: utterance choice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RESULTS: COMPLEMENTARITY VS SIMILARITY IN NEGOTIATION</vt:lpstr>
      <vt:lpstr>RESULTS : COMPLEMENTARITY VS SIMILARITY IN NEGOTIATION</vt:lpstr>
      <vt:lpstr>RESULTS : COMPLEMENTARITY VS SIMILARITY IN NEGOTIATION</vt:lpstr>
      <vt:lpstr>RESULTS : COMPLEMENTARITY VS SIMILARITY IN NEGOTIATION</vt:lpstr>
      <vt:lpstr>RESULTS: COMPLEMENTARITY VS SIMILARITY IN NEGOTIATION</vt:lpstr>
      <vt:lpstr>RESULTS : COMPLEMENTARITY VS SIMILARITY IN NEGOTIATION</vt:lpstr>
      <vt:lpstr>RESULTS : COMPLEMENTARITY VS SIMILARITY IN NEGOTIATION</vt:lpstr>
      <vt:lpstr>RESULTS: COMPLEMENTARITY VS SIMILARITY IN NEGOTIATION</vt:lpstr>
      <vt:lpstr>RESULTS: COMPLEMENTARITY VS SIMILARITY IN NEGOTIATION</vt:lpstr>
      <vt:lpstr>RESULTS: COMPLEMENTARITY VS SIMILARITY IN NEGOTIATION</vt:lpstr>
      <vt:lpstr>Présentation PowerPoint</vt:lpstr>
      <vt:lpstr>Conclusion: MODEL OF NEGOTIATION based on dominance</vt:lpstr>
      <vt:lpstr>perspective: what’s next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317</cp:revision>
  <dcterms:created xsi:type="dcterms:W3CDTF">2018-09-25T09:57:42Z</dcterms:created>
  <dcterms:modified xsi:type="dcterms:W3CDTF">2018-11-04T21:59:00Z</dcterms:modified>
</cp:coreProperties>
</file>